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60" r:id="rId3"/>
    <p:sldId id="262" r:id="rId4"/>
    <p:sldId id="257" r:id="rId5"/>
    <p:sldId id="259" r:id="rId6"/>
    <p:sldId id="286" r:id="rId7"/>
    <p:sldId id="287" r:id="rId8"/>
    <p:sldId id="268" r:id="rId9"/>
    <p:sldId id="276" r:id="rId10"/>
    <p:sldId id="277" r:id="rId11"/>
    <p:sldId id="278" r:id="rId12"/>
    <p:sldId id="288" r:id="rId13"/>
    <p:sldId id="289" r:id="rId14"/>
    <p:sldId id="264" r:id="rId15"/>
    <p:sldId id="265" r:id="rId16"/>
    <p:sldId id="266" r:id="rId17"/>
    <p:sldId id="267" r:id="rId18"/>
    <p:sldId id="269" r:id="rId19"/>
    <p:sldId id="270" r:id="rId20"/>
    <p:sldId id="271" r:id="rId21"/>
    <p:sldId id="273" r:id="rId22"/>
    <p:sldId id="274" r:id="rId23"/>
    <p:sldId id="275" r:id="rId24"/>
    <p:sldId id="279" r:id="rId25"/>
    <p:sldId id="280" r:id="rId26"/>
    <p:sldId id="281" r:id="rId27"/>
    <p:sldId id="282" r:id="rId28"/>
    <p:sldId id="283" r:id="rId29"/>
    <p:sldId id="291" r:id="rId30"/>
    <p:sldId id="285" r:id="rId31"/>
  </p:sldIdLst>
  <p:sldSz cx="12192000" cy="6858000"/>
  <p:notesSz cx="6858000" cy="9144000"/>
  <p:custDataLst>
    <p:tags r:id="rId32"/>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050"/>
    <p:restoredTop sz="94694"/>
  </p:normalViewPr>
  <p:slideViewPr>
    <p:cSldViewPr snapToGrid="0" showGuides="1">
      <p:cViewPr varScale="1">
        <p:scale>
          <a:sx n="146" d="100"/>
          <a:sy n="146" d="100"/>
        </p:scale>
        <p:origin x="168" y="304"/>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gs" Target="tags/tag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diagrams/_rels/data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colors1.xml><?xml version="1.0" encoding="utf-8"?>
<dgm:colorsDef xmlns:dgm="http://schemas.openxmlformats.org/drawingml/2006/diagram" xmlns:a="http://schemas.openxmlformats.org/drawingml/2006/main" uniqueId="urn:microsoft.com/office/officeart/2018/5/colors/Iconchunking_neutralbg_accent2_2">
  <dgm:title val=""/>
  <dgm:desc val=""/>
  <dgm:catLst>
    <dgm:cat type="accent2" pri="11200"/>
  </dgm:catLst>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Shp">
    <dgm:fillClrLst meth="repeat">
      <a:schemeClr val="bg1">
        <a:lumMod val="95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a:alpha val="0"/>
      </a:schemeClr>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1">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57D6255E-EEA3-4A04-951E-64EB06C080F8}" type="doc">
      <dgm:prSet loTypeId="urn:microsoft.com/office/officeart/2018/2/layout/IconVerticalSolidList" loCatId="icon" qsTypeId="urn:microsoft.com/office/officeart/2005/8/quickstyle/simple1#1" qsCatId="simple" csTypeId="urn:microsoft.com/office/officeart/2018/5/colors/Iconchunking_neutralbg_accent2_2" csCatId="accent2" phldr="1"/>
      <dgm:spPr/>
      <dgm:t>
        <a:bodyPr/>
        <a:lstStyle/>
        <a:p>
          <a:endParaRPr lang="en-US"/>
        </a:p>
      </dgm:t>
    </dgm:pt>
    <dgm:pt modelId="{E679A86D-0391-4845-9A06-9C180B2227C5}">
      <dgm:prSet custT="1"/>
      <dgm:spPr/>
      <dgm:t>
        <a:bodyPr/>
        <a:lstStyle/>
        <a:p>
          <a:r>
            <a:rPr lang="en-US" sz="2100" b="1" dirty="0"/>
            <a:t>Q1:</a:t>
          </a:r>
          <a:r>
            <a:rPr lang="en-US" sz="2100" dirty="0"/>
            <a:t> Are there certain landlords / management companies that have repeated violations?</a:t>
          </a:r>
        </a:p>
      </dgm:t>
    </dgm:pt>
    <dgm:pt modelId="{372AF6FA-5D0A-4F75-B7B9-B7D3E8467237}" type="parTrans" cxnId="{30D5219D-BC49-40AD-949A-537CBEAB722E}">
      <dgm:prSet/>
      <dgm:spPr/>
      <dgm:t>
        <a:bodyPr/>
        <a:lstStyle/>
        <a:p>
          <a:endParaRPr lang="en-US"/>
        </a:p>
      </dgm:t>
    </dgm:pt>
    <dgm:pt modelId="{3C500D6A-C564-40B3-8516-70F4476D007A}" type="sibTrans" cxnId="{30D5219D-BC49-40AD-949A-537CBEAB722E}">
      <dgm:prSet/>
      <dgm:spPr/>
      <dgm:t>
        <a:bodyPr/>
        <a:lstStyle/>
        <a:p>
          <a:endParaRPr lang="en-US"/>
        </a:p>
      </dgm:t>
    </dgm:pt>
    <dgm:pt modelId="{A65A1F32-E027-4D9B-9714-BAF4A9EC5F46}">
      <dgm:prSet custT="1"/>
      <dgm:spPr/>
      <dgm:t>
        <a:bodyPr/>
        <a:lstStyle/>
        <a:p>
          <a:r>
            <a:rPr lang="en-US" sz="2100" b="1" dirty="0"/>
            <a:t>Q2: </a:t>
          </a:r>
          <a:r>
            <a:rPr lang="en-US" sz="2100" dirty="0"/>
            <a:t>Are there common features of certain buildings?</a:t>
          </a:r>
        </a:p>
      </dgm:t>
    </dgm:pt>
    <dgm:pt modelId="{5962B056-8F3F-4474-8F15-587A69A8C649}" type="parTrans" cxnId="{DB151153-789C-4049-8E85-C6204B6C3F1D}">
      <dgm:prSet/>
      <dgm:spPr/>
      <dgm:t>
        <a:bodyPr/>
        <a:lstStyle/>
        <a:p>
          <a:endParaRPr lang="en-US"/>
        </a:p>
      </dgm:t>
    </dgm:pt>
    <dgm:pt modelId="{E6B0699A-224D-490F-9DF1-BAA7751BDC2E}" type="sibTrans" cxnId="{DB151153-789C-4049-8E85-C6204B6C3F1D}">
      <dgm:prSet/>
      <dgm:spPr/>
      <dgm:t>
        <a:bodyPr/>
        <a:lstStyle/>
        <a:p>
          <a:endParaRPr lang="en-US"/>
        </a:p>
      </dgm:t>
    </dgm:pt>
    <dgm:pt modelId="{1C80F0DF-CCFF-43C4-8B2A-A73BD78453B8}">
      <dgm:prSet custT="1"/>
      <dgm:spPr/>
      <dgm:t>
        <a:bodyPr/>
        <a:lstStyle/>
        <a:p>
          <a:r>
            <a:rPr lang="en-US" sz="2100" b="1" dirty="0"/>
            <a:t>Q3: </a:t>
          </a:r>
          <a:r>
            <a:rPr lang="en-US" sz="2100" dirty="0"/>
            <a:t>What neighborhoods / communities are affected most?</a:t>
          </a:r>
        </a:p>
      </dgm:t>
    </dgm:pt>
    <dgm:pt modelId="{2465A3FB-642A-451C-8885-65C2DDDC511B}" type="parTrans" cxnId="{C97B2175-A3D2-4D6A-AD3E-DAE0FAAC84C6}">
      <dgm:prSet/>
      <dgm:spPr/>
      <dgm:t>
        <a:bodyPr/>
        <a:lstStyle/>
        <a:p>
          <a:endParaRPr lang="en-US"/>
        </a:p>
      </dgm:t>
    </dgm:pt>
    <dgm:pt modelId="{629FDDD0-5976-407D-80AA-74045EE9396A}" type="sibTrans" cxnId="{C97B2175-A3D2-4D6A-AD3E-DAE0FAAC84C6}">
      <dgm:prSet/>
      <dgm:spPr/>
      <dgm:t>
        <a:bodyPr/>
        <a:lstStyle/>
        <a:p>
          <a:endParaRPr lang="en-US"/>
        </a:p>
      </dgm:t>
    </dgm:pt>
    <dgm:pt modelId="{CD6EC042-3F61-4C59-96D9-C1B6C4CC7383}">
      <dgm:prSet custT="1"/>
      <dgm:spPr/>
      <dgm:t>
        <a:bodyPr/>
        <a:lstStyle/>
        <a:p>
          <a:r>
            <a:rPr lang="en-US" sz="2100" b="1" dirty="0"/>
            <a:t>Q4: </a:t>
          </a:r>
          <a:r>
            <a:rPr lang="en-US" sz="2100" dirty="0"/>
            <a:t>What kinds of building complaints are people making around the city?</a:t>
          </a:r>
        </a:p>
      </dgm:t>
    </dgm:pt>
    <dgm:pt modelId="{F0AAD754-2456-48CA-8298-7309517CC014}" type="parTrans" cxnId="{109AA20E-D6A0-4623-B087-B2817923F3D3}">
      <dgm:prSet/>
      <dgm:spPr/>
      <dgm:t>
        <a:bodyPr/>
        <a:lstStyle/>
        <a:p>
          <a:endParaRPr lang="en-US"/>
        </a:p>
      </dgm:t>
    </dgm:pt>
    <dgm:pt modelId="{7BD47D60-E5D4-4436-A0EF-369673A42ED8}" type="sibTrans" cxnId="{109AA20E-D6A0-4623-B087-B2817923F3D3}">
      <dgm:prSet/>
      <dgm:spPr/>
      <dgm:t>
        <a:bodyPr/>
        <a:lstStyle/>
        <a:p>
          <a:endParaRPr lang="en-US"/>
        </a:p>
      </dgm:t>
    </dgm:pt>
    <dgm:pt modelId="{77AEDC27-E3DE-45D4-A9B2-29C74832BC3C}" type="pres">
      <dgm:prSet presAssocID="{57D6255E-EEA3-4A04-951E-64EB06C080F8}" presName="root" presStyleCnt="0">
        <dgm:presLayoutVars>
          <dgm:dir/>
          <dgm:resizeHandles val="exact"/>
        </dgm:presLayoutVars>
      </dgm:prSet>
      <dgm:spPr/>
    </dgm:pt>
    <dgm:pt modelId="{4950F057-CECE-4D0B-871D-6D98277BA180}" type="pres">
      <dgm:prSet presAssocID="{E679A86D-0391-4845-9A06-9C180B2227C5}" presName="compNode" presStyleCnt="0"/>
      <dgm:spPr/>
    </dgm:pt>
    <dgm:pt modelId="{2BA79AE3-C6C5-4F90-81E8-7294C4A420DF}" type="pres">
      <dgm:prSet presAssocID="{E679A86D-0391-4845-9A06-9C180B2227C5}" presName="bgRect" presStyleLbl="bgShp" presStyleIdx="0" presStyleCnt="4"/>
      <dgm:spPr/>
    </dgm:pt>
    <dgm:pt modelId="{7EFA4758-D8B7-4DB5-9173-408360442320}" type="pres">
      <dgm:prSet presAssocID="{E679A86D-0391-4845-9A06-9C180B2227C5}"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pt>
    <dgm:pt modelId="{F4CB70F9-F905-4653-AE5B-798C50A40EE0}" type="pres">
      <dgm:prSet presAssocID="{E679A86D-0391-4845-9A06-9C180B2227C5}" presName="spaceRect" presStyleCnt="0"/>
      <dgm:spPr/>
    </dgm:pt>
    <dgm:pt modelId="{319E3146-4FAF-429B-851D-D7659D933E19}" type="pres">
      <dgm:prSet presAssocID="{E679A86D-0391-4845-9A06-9C180B2227C5}" presName="parTx" presStyleLbl="revTx" presStyleIdx="0" presStyleCnt="4">
        <dgm:presLayoutVars>
          <dgm:chMax val="0"/>
          <dgm:chPref val="0"/>
        </dgm:presLayoutVars>
      </dgm:prSet>
      <dgm:spPr/>
    </dgm:pt>
    <dgm:pt modelId="{D98BB9BC-3B2D-4218-954B-6F19C068F2AC}" type="pres">
      <dgm:prSet presAssocID="{3C500D6A-C564-40B3-8516-70F4476D007A}" presName="sibTrans" presStyleCnt="0"/>
      <dgm:spPr/>
    </dgm:pt>
    <dgm:pt modelId="{DADE03E1-6871-492B-8757-5EAC9CDA559C}" type="pres">
      <dgm:prSet presAssocID="{A65A1F32-E027-4D9B-9714-BAF4A9EC5F46}" presName="compNode" presStyleCnt="0"/>
      <dgm:spPr/>
    </dgm:pt>
    <dgm:pt modelId="{43DD70C7-3F38-42A1-942F-8A596A1D7E13}" type="pres">
      <dgm:prSet presAssocID="{A65A1F32-E027-4D9B-9714-BAF4A9EC5F46}" presName="bgRect" presStyleLbl="bgShp" presStyleIdx="1" presStyleCnt="4"/>
      <dgm:spPr/>
    </dgm:pt>
    <dgm:pt modelId="{A584407E-F3DD-40A2-B739-87D8354E6B1C}" type="pres">
      <dgm:prSet presAssocID="{A65A1F32-E027-4D9B-9714-BAF4A9EC5F46}"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pt>
    <dgm:pt modelId="{7D314587-E56C-48C6-A81F-BD887FDB3690}" type="pres">
      <dgm:prSet presAssocID="{A65A1F32-E027-4D9B-9714-BAF4A9EC5F46}" presName="spaceRect" presStyleCnt="0"/>
      <dgm:spPr/>
    </dgm:pt>
    <dgm:pt modelId="{F59A56B5-712D-473B-9CE1-65C6ED0ACD2B}" type="pres">
      <dgm:prSet presAssocID="{A65A1F32-E027-4D9B-9714-BAF4A9EC5F46}" presName="parTx" presStyleLbl="revTx" presStyleIdx="1" presStyleCnt="4">
        <dgm:presLayoutVars>
          <dgm:chMax val="0"/>
          <dgm:chPref val="0"/>
        </dgm:presLayoutVars>
      </dgm:prSet>
      <dgm:spPr/>
    </dgm:pt>
    <dgm:pt modelId="{1E50AE7D-55F2-413E-9819-36FA382614DE}" type="pres">
      <dgm:prSet presAssocID="{E6B0699A-224D-490F-9DF1-BAA7751BDC2E}" presName="sibTrans" presStyleCnt="0"/>
      <dgm:spPr/>
    </dgm:pt>
    <dgm:pt modelId="{FBEA6967-D144-4C24-93DF-A2FA2AD15670}" type="pres">
      <dgm:prSet presAssocID="{1C80F0DF-CCFF-43C4-8B2A-A73BD78453B8}" presName="compNode" presStyleCnt="0"/>
      <dgm:spPr/>
    </dgm:pt>
    <dgm:pt modelId="{E668A991-C058-423D-9F20-2A901AB42569}" type="pres">
      <dgm:prSet presAssocID="{1C80F0DF-CCFF-43C4-8B2A-A73BD78453B8}" presName="bgRect" presStyleLbl="bgShp" presStyleIdx="2" presStyleCnt="4"/>
      <dgm:spPr/>
    </dgm:pt>
    <dgm:pt modelId="{7C7268B3-9253-4C7A-AA80-B2B0929A5676}" type="pres">
      <dgm:prSet presAssocID="{1C80F0DF-CCFF-43C4-8B2A-A73BD78453B8}"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pt>
    <dgm:pt modelId="{1884674E-352A-44DF-A785-8A4F6989DE74}" type="pres">
      <dgm:prSet presAssocID="{1C80F0DF-CCFF-43C4-8B2A-A73BD78453B8}" presName="spaceRect" presStyleCnt="0"/>
      <dgm:spPr/>
    </dgm:pt>
    <dgm:pt modelId="{058D6A7F-B721-48E3-B9A7-3D0CA76BF204}" type="pres">
      <dgm:prSet presAssocID="{1C80F0DF-CCFF-43C4-8B2A-A73BD78453B8}" presName="parTx" presStyleLbl="revTx" presStyleIdx="2" presStyleCnt="4">
        <dgm:presLayoutVars>
          <dgm:chMax val="0"/>
          <dgm:chPref val="0"/>
        </dgm:presLayoutVars>
      </dgm:prSet>
      <dgm:spPr/>
    </dgm:pt>
    <dgm:pt modelId="{52349633-4C8D-4AE5-925A-B8B0C070A5F4}" type="pres">
      <dgm:prSet presAssocID="{629FDDD0-5976-407D-80AA-74045EE9396A}" presName="sibTrans" presStyleCnt="0"/>
      <dgm:spPr/>
    </dgm:pt>
    <dgm:pt modelId="{869F9D3B-B08B-4D9B-AADA-E07BF9ECA12B}" type="pres">
      <dgm:prSet presAssocID="{CD6EC042-3F61-4C59-96D9-C1B6C4CC7383}" presName="compNode" presStyleCnt="0"/>
      <dgm:spPr/>
    </dgm:pt>
    <dgm:pt modelId="{D27513EF-38A0-4B42-9CEC-D03389451D57}" type="pres">
      <dgm:prSet presAssocID="{CD6EC042-3F61-4C59-96D9-C1B6C4CC7383}" presName="bgRect" presStyleLbl="bgShp" presStyleIdx="3" presStyleCnt="4"/>
      <dgm:spPr/>
    </dgm:pt>
    <dgm:pt modelId="{225A3CFB-E315-4244-8AA4-AB04916D07F3}" type="pres">
      <dgm:prSet presAssocID="{CD6EC042-3F61-4C59-96D9-C1B6C4CC7383}"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pt>
    <dgm:pt modelId="{09898D04-163B-432F-BB10-B50E21F8C27B}" type="pres">
      <dgm:prSet presAssocID="{CD6EC042-3F61-4C59-96D9-C1B6C4CC7383}" presName="spaceRect" presStyleCnt="0"/>
      <dgm:spPr/>
    </dgm:pt>
    <dgm:pt modelId="{C37D5D3C-B6CC-4055-A79A-ADA5A7BBBA96}" type="pres">
      <dgm:prSet presAssocID="{CD6EC042-3F61-4C59-96D9-C1B6C4CC7383}" presName="parTx" presStyleLbl="revTx" presStyleIdx="3" presStyleCnt="4">
        <dgm:presLayoutVars>
          <dgm:chMax val="0"/>
          <dgm:chPref val="0"/>
        </dgm:presLayoutVars>
      </dgm:prSet>
      <dgm:spPr/>
    </dgm:pt>
  </dgm:ptLst>
  <dgm:cxnLst>
    <dgm:cxn modelId="{109AA20E-D6A0-4623-B087-B2817923F3D3}" srcId="{57D6255E-EEA3-4A04-951E-64EB06C080F8}" destId="{CD6EC042-3F61-4C59-96D9-C1B6C4CC7383}" srcOrd="3" destOrd="0" parTransId="{F0AAD754-2456-48CA-8298-7309517CC014}" sibTransId="{7BD47D60-E5D4-4436-A0EF-369673A42ED8}"/>
    <dgm:cxn modelId="{764DC821-D020-2648-8F55-CF583C4D33EF}" type="presOf" srcId="{E679A86D-0391-4845-9A06-9C180B2227C5}" destId="{319E3146-4FAF-429B-851D-D7659D933E19}" srcOrd="0" destOrd="0" presId="urn:microsoft.com/office/officeart/2018/2/layout/IconVerticalSolidList"/>
    <dgm:cxn modelId="{B4594132-F2D4-BD46-A5B9-42E78FDC4394}" type="presOf" srcId="{1C80F0DF-CCFF-43C4-8B2A-A73BD78453B8}" destId="{058D6A7F-B721-48E3-B9A7-3D0CA76BF204}" srcOrd="0" destOrd="0" presId="urn:microsoft.com/office/officeart/2018/2/layout/IconVerticalSolidList"/>
    <dgm:cxn modelId="{C75E784C-5733-4151-B493-550F1063E556}" type="presOf" srcId="{57D6255E-EEA3-4A04-951E-64EB06C080F8}" destId="{77AEDC27-E3DE-45D4-A9B2-29C74832BC3C}" srcOrd="0" destOrd="0" presId="urn:microsoft.com/office/officeart/2018/2/layout/IconVerticalSolidList"/>
    <dgm:cxn modelId="{25186851-6180-304B-BD86-089D097CDD15}" type="presOf" srcId="{CD6EC042-3F61-4C59-96D9-C1B6C4CC7383}" destId="{C37D5D3C-B6CC-4055-A79A-ADA5A7BBBA96}" srcOrd="0" destOrd="0" presId="urn:microsoft.com/office/officeart/2018/2/layout/IconVerticalSolidList"/>
    <dgm:cxn modelId="{DB151153-789C-4049-8E85-C6204B6C3F1D}" srcId="{57D6255E-EEA3-4A04-951E-64EB06C080F8}" destId="{A65A1F32-E027-4D9B-9714-BAF4A9EC5F46}" srcOrd="1" destOrd="0" parTransId="{5962B056-8F3F-4474-8F15-587A69A8C649}" sibTransId="{E6B0699A-224D-490F-9DF1-BAA7751BDC2E}"/>
    <dgm:cxn modelId="{4BA8C165-9DDB-FE44-8C3B-E8A3396A9380}" type="presOf" srcId="{A65A1F32-E027-4D9B-9714-BAF4A9EC5F46}" destId="{F59A56B5-712D-473B-9CE1-65C6ED0ACD2B}" srcOrd="0" destOrd="0" presId="urn:microsoft.com/office/officeart/2018/2/layout/IconVerticalSolidList"/>
    <dgm:cxn modelId="{C97B2175-A3D2-4D6A-AD3E-DAE0FAAC84C6}" srcId="{57D6255E-EEA3-4A04-951E-64EB06C080F8}" destId="{1C80F0DF-CCFF-43C4-8B2A-A73BD78453B8}" srcOrd="2" destOrd="0" parTransId="{2465A3FB-642A-451C-8885-65C2DDDC511B}" sibTransId="{629FDDD0-5976-407D-80AA-74045EE9396A}"/>
    <dgm:cxn modelId="{30D5219D-BC49-40AD-949A-537CBEAB722E}" srcId="{57D6255E-EEA3-4A04-951E-64EB06C080F8}" destId="{E679A86D-0391-4845-9A06-9C180B2227C5}" srcOrd="0" destOrd="0" parTransId="{372AF6FA-5D0A-4F75-B7B9-B7D3E8467237}" sibTransId="{3C500D6A-C564-40B3-8516-70F4476D007A}"/>
    <dgm:cxn modelId="{9DE6F2C5-5C74-A544-A7E9-72E0DB9AEE32}" type="presParOf" srcId="{77AEDC27-E3DE-45D4-A9B2-29C74832BC3C}" destId="{4950F057-CECE-4D0B-871D-6D98277BA180}" srcOrd="0" destOrd="0" presId="urn:microsoft.com/office/officeart/2018/2/layout/IconVerticalSolidList"/>
    <dgm:cxn modelId="{62BDEBB2-201C-3C4D-8785-050D9EDA76E0}" type="presParOf" srcId="{4950F057-CECE-4D0B-871D-6D98277BA180}" destId="{2BA79AE3-C6C5-4F90-81E8-7294C4A420DF}" srcOrd="0" destOrd="0" presId="urn:microsoft.com/office/officeart/2018/2/layout/IconVerticalSolidList"/>
    <dgm:cxn modelId="{C62A8623-267E-6B4C-89BE-FD7C2F4FE0AA}" type="presParOf" srcId="{4950F057-CECE-4D0B-871D-6D98277BA180}" destId="{7EFA4758-D8B7-4DB5-9173-408360442320}" srcOrd="1" destOrd="0" presId="urn:microsoft.com/office/officeart/2018/2/layout/IconVerticalSolidList"/>
    <dgm:cxn modelId="{97CDB3C7-FBE7-5649-AD01-BACF81BC8181}" type="presParOf" srcId="{4950F057-CECE-4D0B-871D-6D98277BA180}" destId="{F4CB70F9-F905-4653-AE5B-798C50A40EE0}" srcOrd="2" destOrd="0" presId="urn:microsoft.com/office/officeart/2018/2/layout/IconVerticalSolidList"/>
    <dgm:cxn modelId="{B71C038F-D894-7746-AC9B-D015DACC0F27}" type="presParOf" srcId="{4950F057-CECE-4D0B-871D-6D98277BA180}" destId="{319E3146-4FAF-429B-851D-D7659D933E19}" srcOrd="3" destOrd="0" presId="urn:microsoft.com/office/officeart/2018/2/layout/IconVerticalSolidList"/>
    <dgm:cxn modelId="{6AC55FE3-8904-A146-B6AE-635337EE5C17}" type="presParOf" srcId="{77AEDC27-E3DE-45D4-A9B2-29C74832BC3C}" destId="{D98BB9BC-3B2D-4218-954B-6F19C068F2AC}" srcOrd="1" destOrd="0" presId="urn:microsoft.com/office/officeart/2018/2/layout/IconVerticalSolidList"/>
    <dgm:cxn modelId="{91335479-E46A-5B43-9595-E3EB40FA7E95}" type="presParOf" srcId="{77AEDC27-E3DE-45D4-A9B2-29C74832BC3C}" destId="{DADE03E1-6871-492B-8757-5EAC9CDA559C}" srcOrd="2" destOrd="0" presId="urn:microsoft.com/office/officeart/2018/2/layout/IconVerticalSolidList"/>
    <dgm:cxn modelId="{A8673312-804A-7341-A88D-FD9418BCC0D6}" type="presParOf" srcId="{DADE03E1-6871-492B-8757-5EAC9CDA559C}" destId="{43DD70C7-3F38-42A1-942F-8A596A1D7E13}" srcOrd="0" destOrd="0" presId="urn:microsoft.com/office/officeart/2018/2/layout/IconVerticalSolidList"/>
    <dgm:cxn modelId="{A5EF3549-3A32-4643-855A-08D87A70B295}" type="presParOf" srcId="{DADE03E1-6871-492B-8757-5EAC9CDA559C}" destId="{A584407E-F3DD-40A2-B739-87D8354E6B1C}" srcOrd="1" destOrd="0" presId="urn:microsoft.com/office/officeart/2018/2/layout/IconVerticalSolidList"/>
    <dgm:cxn modelId="{1DE2832C-FC6C-3E43-8170-368367ED97EF}" type="presParOf" srcId="{DADE03E1-6871-492B-8757-5EAC9CDA559C}" destId="{7D314587-E56C-48C6-A81F-BD887FDB3690}" srcOrd="2" destOrd="0" presId="urn:microsoft.com/office/officeart/2018/2/layout/IconVerticalSolidList"/>
    <dgm:cxn modelId="{58D8A7BD-EAD6-C140-9C05-A7DC068F2B98}" type="presParOf" srcId="{DADE03E1-6871-492B-8757-5EAC9CDA559C}" destId="{F59A56B5-712D-473B-9CE1-65C6ED0ACD2B}" srcOrd="3" destOrd="0" presId="urn:microsoft.com/office/officeart/2018/2/layout/IconVerticalSolidList"/>
    <dgm:cxn modelId="{DD78F1EB-198E-3A4A-8C98-B192FD8991A3}" type="presParOf" srcId="{77AEDC27-E3DE-45D4-A9B2-29C74832BC3C}" destId="{1E50AE7D-55F2-413E-9819-36FA382614DE}" srcOrd="3" destOrd="0" presId="urn:microsoft.com/office/officeart/2018/2/layout/IconVerticalSolidList"/>
    <dgm:cxn modelId="{04BFE9DA-CD51-5B49-8A36-7296E7586876}" type="presParOf" srcId="{77AEDC27-E3DE-45D4-A9B2-29C74832BC3C}" destId="{FBEA6967-D144-4C24-93DF-A2FA2AD15670}" srcOrd="4" destOrd="0" presId="urn:microsoft.com/office/officeart/2018/2/layout/IconVerticalSolidList"/>
    <dgm:cxn modelId="{61A585BF-9384-F547-99D7-8AFC87193781}" type="presParOf" srcId="{FBEA6967-D144-4C24-93DF-A2FA2AD15670}" destId="{E668A991-C058-423D-9F20-2A901AB42569}" srcOrd="0" destOrd="0" presId="urn:microsoft.com/office/officeart/2018/2/layout/IconVerticalSolidList"/>
    <dgm:cxn modelId="{BE55B03D-D0FB-AD41-99EA-F7F442242AE2}" type="presParOf" srcId="{FBEA6967-D144-4C24-93DF-A2FA2AD15670}" destId="{7C7268B3-9253-4C7A-AA80-B2B0929A5676}" srcOrd="1" destOrd="0" presId="urn:microsoft.com/office/officeart/2018/2/layout/IconVerticalSolidList"/>
    <dgm:cxn modelId="{9EA50217-D572-8E42-AB3C-72F5A5F880F1}" type="presParOf" srcId="{FBEA6967-D144-4C24-93DF-A2FA2AD15670}" destId="{1884674E-352A-44DF-A785-8A4F6989DE74}" srcOrd="2" destOrd="0" presId="urn:microsoft.com/office/officeart/2018/2/layout/IconVerticalSolidList"/>
    <dgm:cxn modelId="{29FA518B-6B31-4F47-A975-E4BC9588CBEA}" type="presParOf" srcId="{FBEA6967-D144-4C24-93DF-A2FA2AD15670}" destId="{058D6A7F-B721-48E3-B9A7-3D0CA76BF204}" srcOrd="3" destOrd="0" presId="urn:microsoft.com/office/officeart/2018/2/layout/IconVerticalSolidList"/>
    <dgm:cxn modelId="{E37C84AE-EA4E-D14B-BB30-FF0CA7C33B66}" type="presParOf" srcId="{77AEDC27-E3DE-45D4-A9B2-29C74832BC3C}" destId="{52349633-4C8D-4AE5-925A-B8B0C070A5F4}" srcOrd="5" destOrd="0" presId="urn:microsoft.com/office/officeart/2018/2/layout/IconVerticalSolidList"/>
    <dgm:cxn modelId="{7CA92D01-CFC1-2549-B932-301FCF9B4DD4}" type="presParOf" srcId="{77AEDC27-E3DE-45D4-A9B2-29C74832BC3C}" destId="{869F9D3B-B08B-4D9B-AADA-E07BF9ECA12B}" srcOrd="6" destOrd="0" presId="urn:microsoft.com/office/officeart/2018/2/layout/IconVerticalSolidList"/>
    <dgm:cxn modelId="{0AE0C310-C33F-8545-BC13-385BF5E8AE70}" type="presParOf" srcId="{869F9D3B-B08B-4D9B-AADA-E07BF9ECA12B}" destId="{D27513EF-38A0-4B42-9CEC-D03389451D57}" srcOrd="0" destOrd="0" presId="urn:microsoft.com/office/officeart/2018/2/layout/IconVerticalSolidList"/>
    <dgm:cxn modelId="{4640D7B2-7EF6-6243-9771-DBEDAA3B1235}" type="presParOf" srcId="{869F9D3B-B08B-4D9B-AADA-E07BF9ECA12B}" destId="{225A3CFB-E315-4244-8AA4-AB04916D07F3}" srcOrd="1" destOrd="0" presId="urn:microsoft.com/office/officeart/2018/2/layout/IconVerticalSolidList"/>
    <dgm:cxn modelId="{09A7B05A-734B-024C-95B1-313350B60C7A}" type="presParOf" srcId="{869F9D3B-B08B-4D9B-AADA-E07BF9ECA12B}" destId="{09898D04-163B-432F-BB10-B50E21F8C27B}" srcOrd="2" destOrd="0" presId="urn:microsoft.com/office/officeart/2018/2/layout/IconVerticalSolidList"/>
    <dgm:cxn modelId="{84508430-F4B0-DE4F-AA4C-A02062FD11B6}" type="presParOf" srcId="{869F9D3B-B08B-4D9B-AADA-E07BF9ECA12B}" destId="{C37D5D3C-B6CC-4055-A79A-ADA5A7BBBA96}"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4870666-5D3A-4C09-8D86-FEB62EBD40E5}" type="doc">
      <dgm:prSet loTypeId="urn:microsoft.com/office/officeart/2005/8/layout/vProcess5" loCatId="process" qsTypeId="urn:microsoft.com/office/officeart/2005/8/quickstyle/simple1#2" qsCatId="simple" csTypeId="urn:microsoft.com/office/officeart/2005/8/colors/accent1_2#1" csCatId="accent1" phldr="1"/>
      <dgm:spPr/>
      <dgm:t>
        <a:bodyPr/>
        <a:lstStyle/>
        <a:p>
          <a:endParaRPr lang="en-US"/>
        </a:p>
      </dgm:t>
    </dgm:pt>
    <dgm:pt modelId="{525CADBB-516B-47FD-B4EB-2830E99A9DFC}">
      <dgm:prSet/>
      <dgm:spPr/>
      <dgm:t>
        <a:bodyPr/>
        <a:lstStyle/>
        <a:p>
          <a:r>
            <a:rPr lang="en-US" dirty="0"/>
            <a:t>Extend our focus on deciphering the economic dimensions that may influence the incidence of building violations in Boston - the interconnections between rental costs, resident income levels, and their collective impact on housing violations</a:t>
          </a:r>
        </a:p>
      </dgm:t>
    </dgm:pt>
    <dgm:pt modelId="{F74290C3-83AE-447C-B5DD-A47E462D02E7}" type="parTrans" cxnId="{82E6ED33-0F64-4239-B1F5-A34914224592}">
      <dgm:prSet/>
      <dgm:spPr/>
      <dgm:t>
        <a:bodyPr/>
        <a:lstStyle/>
        <a:p>
          <a:endParaRPr lang="en-US"/>
        </a:p>
      </dgm:t>
    </dgm:pt>
    <dgm:pt modelId="{B3B06C19-8AEB-45F0-9867-F770F9570EA7}" type="sibTrans" cxnId="{82E6ED33-0F64-4239-B1F5-A34914224592}">
      <dgm:prSet/>
      <dgm:spPr/>
      <dgm:t>
        <a:bodyPr/>
        <a:lstStyle/>
        <a:p>
          <a:endParaRPr lang="en-US"/>
        </a:p>
      </dgm:t>
    </dgm:pt>
    <dgm:pt modelId="{4EBF1D54-74D1-4B96-BF62-2FFBEB630F63}">
      <dgm:prSet/>
      <dgm:spPr/>
      <dgm:t>
        <a:bodyPr/>
        <a:lstStyle/>
        <a:p>
          <a:r>
            <a:rPr lang="en-US" dirty="0"/>
            <a:t>Primary hypothesis - higher rent indices correlate with better housing quality, hence lower violation frequencies</a:t>
          </a:r>
        </a:p>
        <a:p>
          <a:r>
            <a:rPr lang="en-US" dirty="0"/>
            <a:t>Conversely, we surmise that lower household incomes could be associated with increased violation rates due to potential constraints on housing maintenance and quality of living conditions</a:t>
          </a:r>
        </a:p>
      </dgm:t>
    </dgm:pt>
    <dgm:pt modelId="{0ABEECD3-0EDD-486C-8B83-B419E8A81F44}" type="parTrans" cxnId="{243DE751-A150-42BD-BBFF-ABDBA6B25392}">
      <dgm:prSet/>
      <dgm:spPr/>
      <dgm:t>
        <a:bodyPr/>
        <a:lstStyle/>
        <a:p>
          <a:endParaRPr lang="en-US"/>
        </a:p>
      </dgm:t>
    </dgm:pt>
    <dgm:pt modelId="{92620496-B365-4AFD-A9A5-A4EF43AB8F2A}" type="sibTrans" cxnId="{243DE751-A150-42BD-BBFF-ABDBA6B25392}">
      <dgm:prSet/>
      <dgm:spPr/>
      <dgm:t>
        <a:bodyPr/>
        <a:lstStyle/>
        <a:p>
          <a:endParaRPr lang="en-US"/>
        </a:p>
      </dgm:t>
    </dgm:pt>
    <dgm:pt modelId="{AEBA9ECC-7203-4424-ABDA-DF568FF06FEE}">
      <dgm:prSet/>
      <dgm:spPr/>
      <dgm:t>
        <a:bodyPr/>
        <a:lstStyle/>
        <a:p>
          <a:r>
            <a:rPr lang="en-US" dirty="0"/>
            <a:t>We sourced our rental data from Zillow’s Observed Rent Index (ZORI), which provides a comprehensive view of the typical market rent. For income statistics, we utilized data from incomebyzipcode.com</a:t>
          </a:r>
        </a:p>
      </dgm:t>
    </dgm:pt>
    <dgm:pt modelId="{876183A3-DE3A-492A-AB42-6C0A8E737B50}" type="parTrans" cxnId="{2FCB0D13-2BB4-4698-9BFD-5DBDC5682ED6}">
      <dgm:prSet/>
      <dgm:spPr/>
      <dgm:t>
        <a:bodyPr/>
        <a:lstStyle/>
        <a:p>
          <a:endParaRPr lang="en-US"/>
        </a:p>
      </dgm:t>
    </dgm:pt>
    <dgm:pt modelId="{197722AB-7586-42A1-9CC8-6DC9C4A009B0}" type="sibTrans" cxnId="{2FCB0D13-2BB4-4698-9BFD-5DBDC5682ED6}">
      <dgm:prSet/>
      <dgm:spPr/>
      <dgm:t>
        <a:bodyPr/>
        <a:lstStyle/>
        <a:p>
          <a:endParaRPr lang="en-US"/>
        </a:p>
      </dgm:t>
    </dgm:pt>
    <dgm:pt modelId="{BEFAA5F6-3288-4540-9185-A5E2BC6573BB}" type="pres">
      <dgm:prSet presAssocID="{34870666-5D3A-4C09-8D86-FEB62EBD40E5}" presName="outerComposite" presStyleCnt="0">
        <dgm:presLayoutVars>
          <dgm:chMax val="5"/>
          <dgm:dir/>
          <dgm:resizeHandles val="exact"/>
        </dgm:presLayoutVars>
      </dgm:prSet>
      <dgm:spPr/>
    </dgm:pt>
    <dgm:pt modelId="{7CCC41E3-E2C8-BF48-87F8-14BDF855C509}" type="pres">
      <dgm:prSet presAssocID="{34870666-5D3A-4C09-8D86-FEB62EBD40E5}" presName="dummyMaxCanvas" presStyleCnt="0">
        <dgm:presLayoutVars/>
      </dgm:prSet>
      <dgm:spPr/>
    </dgm:pt>
    <dgm:pt modelId="{89A65CC2-2B15-D543-B0C9-ADFC87404D6B}" type="pres">
      <dgm:prSet presAssocID="{34870666-5D3A-4C09-8D86-FEB62EBD40E5}" presName="ThreeNodes_1" presStyleLbl="node1" presStyleIdx="0" presStyleCnt="3">
        <dgm:presLayoutVars>
          <dgm:bulletEnabled val="1"/>
        </dgm:presLayoutVars>
      </dgm:prSet>
      <dgm:spPr/>
    </dgm:pt>
    <dgm:pt modelId="{45495CBB-AE67-9244-99F7-8F2332560B38}" type="pres">
      <dgm:prSet presAssocID="{34870666-5D3A-4C09-8D86-FEB62EBD40E5}" presName="ThreeNodes_2" presStyleLbl="node1" presStyleIdx="1" presStyleCnt="3">
        <dgm:presLayoutVars>
          <dgm:bulletEnabled val="1"/>
        </dgm:presLayoutVars>
      </dgm:prSet>
      <dgm:spPr/>
    </dgm:pt>
    <dgm:pt modelId="{D4A01A56-B7E9-DE44-9A98-2017C750E507}" type="pres">
      <dgm:prSet presAssocID="{34870666-5D3A-4C09-8D86-FEB62EBD40E5}" presName="ThreeNodes_3" presStyleLbl="node1" presStyleIdx="2" presStyleCnt="3" custLinFactNeighborX="34" custLinFactNeighborY="1662">
        <dgm:presLayoutVars>
          <dgm:bulletEnabled val="1"/>
        </dgm:presLayoutVars>
      </dgm:prSet>
      <dgm:spPr/>
    </dgm:pt>
    <dgm:pt modelId="{6E59B1EE-72D2-ED42-8720-1A9478457321}" type="pres">
      <dgm:prSet presAssocID="{34870666-5D3A-4C09-8D86-FEB62EBD40E5}" presName="ThreeConn_1-2" presStyleLbl="fgAccFollowNode1" presStyleIdx="0" presStyleCnt="2">
        <dgm:presLayoutVars>
          <dgm:bulletEnabled val="1"/>
        </dgm:presLayoutVars>
      </dgm:prSet>
      <dgm:spPr/>
    </dgm:pt>
    <dgm:pt modelId="{0B5C7396-D695-FD43-8FB7-B6A94BA80DF6}" type="pres">
      <dgm:prSet presAssocID="{34870666-5D3A-4C09-8D86-FEB62EBD40E5}" presName="ThreeConn_2-3" presStyleLbl="fgAccFollowNode1" presStyleIdx="1" presStyleCnt="2">
        <dgm:presLayoutVars>
          <dgm:bulletEnabled val="1"/>
        </dgm:presLayoutVars>
      </dgm:prSet>
      <dgm:spPr/>
    </dgm:pt>
    <dgm:pt modelId="{61DDC8C1-1D5E-5343-AC9C-5FB2D86EA428}" type="pres">
      <dgm:prSet presAssocID="{34870666-5D3A-4C09-8D86-FEB62EBD40E5}" presName="ThreeNodes_1_text" presStyleLbl="node1" presStyleIdx="2" presStyleCnt="3">
        <dgm:presLayoutVars>
          <dgm:bulletEnabled val="1"/>
        </dgm:presLayoutVars>
      </dgm:prSet>
      <dgm:spPr/>
    </dgm:pt>
    <dgm:pt modelId="{48F1B8EF-85D6-9F44-8ED3-4FD033AC2C04}" type="pres">
      <dgm:prSet presAssocID="{34870666-5D3A-4C09-8D86-FEB62EBD40E5}" presName="ThreeNodes_2_text" presStyleLbl="node1" presStyleIdx="2" presStyleCnt="3">
        <dgm:presLayoutVars>
          <dgm:bulletEnabled val="1"/>
        </dgm:presLayoutVars>
      </dgm:prSet>
      <dgm:spPr/>
    </dgm:pt>
    <dgm:pt modelId="{8DFF95C4-5AC1-544A-8FC3-62AE96547295}" type="pres">
      <dgm:prSet presAssocID="{34870666-5D3A-4C09-8D86-FEB62EBD40E5}" presName="ThreeNodes_3_text" presStyleLbl="node1" presStyleIdx="2" presStyleCnt="3">
        <dgm:presLayoutVars>
          <dgm:bulletEnabled val="1"/>
        </dgm:presLayoutVars>
      </dgm:prSet>
      <dgm:spPr/>
    </dgm:pt>
  </dgm:ptLst>
  <dgm:cxnLst>
    <dgm:cxn modelId="{2FCB0D13-2BB4-4698-9BFD-5DBDC5682ED6}" srcId="{34870666-5D3A-4C09-8D86-FEB62EBD40E5}" destId="{AEBA9ECC-7203-4424-ABDA-DF568FF06FEE}" srcOrd="2" destOrd="0" parTransId="{876183A3-DE3A-492A-AB42-6C0A8E737B50}" sibTransId="{197722AB-7586-42A1-9CC8-6DC9C4A009B0}"/>
    <dgm:cxn modelId="{43763F16-68D0-0A40-BDDB-545AC8E77F51}" type="presOf" srcId="{B3B06C19-8AEB-45F0-9867-F770F9570EA7}" destId="{6E59B1EE-72D2-ED42-8720-1A9478457321}" srcOrd="0" destOrd="0" presId="urn:microsoft.com/office/officeart/2005/8/layout/vProcess5"/>
    <dgm:cxn modelId="{6C648C1B-4ADC-2E43-B3FB-31E615986DF0}" type="presOf" srcId="{525CADBB-516B-47FD-B4EB-2830E99A9DFC}" destId="{61DDC8C1-1D5E-5343-AC9C-5FB2D86EA428}" srcOrd="1" destOrd="0" presId="urn:microsoft.com/office/officeart/2005/8/layout/vProcess5"/>
    <dgm:cxn modelId="{82E6ED33-0F64-4239-B1F5-A34914224592}" srcId="{34870666-5D3A-4C09-8D86-FEB62EBD40E5}" destId="{525CADBB-516B-47FD-B4EB-2830E99A9DFC}" srcOrd="0" destOrd="0" parTransId="{F74290C3-83AE-447C-B5DD-A47E462D02E7}" sibTransId="{B3B06C19-8AEB-45F0-9867-F770F9570EA7}"/>
    <dgm:cxn modelId="{876AC53A-0C1F-7048-86F5-81F79EEB7992}" type="presOf" srcId="{4EBF1D54-74D1-4B96-BF62-2FFBEB630F63}" destId="{45495CBB-AE67-9244-99F7-8F2332560B38}" srcOrd="0" destOrd="0" presId="urn:microsoft.com/office/officeart/2005/8/layout/vProcess5"/>
    <dgm:cxn modelId="{0E5D4751-59CD-564C-A757-DCE563E3B275}" type="presOf" srcId="{AEBA9ECC-7203-4424-ABDA-DF568FF06FEE}" destId="{D4A01A56-B7E9-DE44-9A98-2017C750E507}" srcOrd="0" destOrd="0" presId="urn:microsoft.com/office/officeart/2005/8/layout/vProcess5"/>
    <dgm:cxn modelId="{243DE751-A150-42BD-BBFF-ABDBA6B25392}" srcId="{34870666-5D3A-4C09-8D86-FEB62EBD40E5}" destId="{4EBF1D54-74D1-4B96-BF62-2FFBEB630F63}" srcOrd="1" destOrd="0" parTransId="{0ABEECD3-0EDD-486C-8B83-B419E8A81F44}" sibTransId="{92620496-B365-4AFD-A9A5-A4EF43AB8F2A}"/>
    <dgm:cxn modelId="{77538D5D-36BC-1142-96B4-72967F2B398C}" type="presOf" srcId="{4EBF1D54-74D1-4B96-BF62-2FFBEB630F63}" destId="{48F1B8EF-85D6-9F44-8ED3-4FD033AC2C04}" srcOrd="1" destOrd="0" presId="urn:microsoft.com/office/officeart/2005/8/layout/vProcess5"/>
    <dgm:cxn modelId="{67181E77-2339-A542-AF66-E557988D5D6D}" type="presOf" srcId="{92620496-B365-4AFD-A9A5-A4EF43AB8F2A}" destId="{0B5C7396-D695-FD43-8FB7-B6A94BA80DF6}" srcOrd="0" destOrd="0" presId="urn:microsoft.com/office/officeart/2005/8/layout/vProcess5"/>
    <dgm:cxn modelId="{B8508A7E-377A-CA40-9A24-AD587D844F08}" type="presOf" srcId="{34870666-5D3A-4C09-8D86-FEB62EBD40E5}" destId="{BEFAA5F6-3288-4540-9185-A5E2BC6573BB}" srcOrd="0" destOrd="0" presId="urn:microsoft.com/office/officeart/2005/8/layout/vProcess5"/>
    <dgm:cxn modelId="{72770BC0-FDAF-274A-BD6A-A7341851A933}" type="presOf" srcId="{AEBA9ECC-7203-4424-ABDA-DF568FF06FEE}" destId="{8DFF95C4-5AC1-544A-8FC3-62AE96547295}" srcOrd="1" destOrd="0" presId="urn:microsoft.com/office/officeart/2005/8/layout/vProcess5"/>
    <dgm:cxn modelId="{8FD19DF1-E5F6-8540-A143-732227C5F178}" type="presOf" srcId="{525CADBB-516B-47FD-B4EB-2830E99A9DFC}" destId="{89A65CC2-2B15-D543-B0C9-ADFC87404D6B}" srcOrd="0" destOrd="0" presId="urn:microsoft.com/office/officeart/2005/8/layout/vProcess5"/>
    <dgm:cxn modelId="{05749ACD-3FF8-4741-B7F8-1B24E207CB47}" type="presParOf" srcId="{BEFAA5F6-3288-4540-9185-A5E2BC6573BB}" destId="{7CCC41E3-E2C8-BF48-87F8-14BDF855C509}" srcOrd="0" destOrd="0" presId="urn:microsoft.com/office/officeart/2005/8/layout/vProcess5"/>
    <dgm:cxn modelId="{C2E3A505-5406-4446-A217-FD19804F1B99}" type="presParOf" srcId="{BEFAA5F6-3288-4540-9185-A5E2BC6573BB}" destId="{89A65CC2-2B15-D543-B0C9-ADFC87404D6B}" srcOrd="1" destOrd="0" presId="urn:microsoft.com/office/officeart/2005/8/layout/vProcess5"/>
    <dgm:cxn modelId="{82DEBBA2-589C-894A-8C7B-1BB5FFE0CBAE}" type="presParOf" srcId="{BEFAA5F6-3288-4540-9185-A5E2BC6573BB}" destId="{45495CBB-AE67-9244-99F7-8F2332560B38}" srcOrd="2" destOrd="0" presId="urn:microsoft.com/office/officeart/2005/8/layout/vProcess5"/>
    <dgm:cxn modelId="{2025A48D-E6E0-6F41-9D95-94DE9EA786EA}" type="presParOf" srcId="{BEFAA5F6-3288-4540-9185-A5E2BC6573BB}" destId="{D4A01A56-B7E9-DE44-9A98-2017C750E507}" srcOrd="3" destOrd="0" presId="urn:microsoft.com/office/officeart/2005/8/layout/vProcess5"/>
    <dgm:cxn modelId="{762CC215-8975-2241-90DC-61CF95E5DB86}" type="presParOf" srcId="{BEFAA5F6-3288-4540-9185-A5E2BC6573BB}" destId="{6E59B1EE-72D2-ED42-8720-1A9478457321}" srcOrd="4" destOrd="0" presId="urn:microsoft.com/office/officeart/2005/8/layout/vProcess5"/>
    <dgm:cxn modelId="{5FBFB983-502B-0146-87F1-7F06F92AE7B6}" type="presParOf" srcId="{BEFAA5F6-3288-4540-9185-A5E2BC6573BB}" destId="{0B5C7396-D695-FD43-8FB7-B6A94BA80DF6}" srcOrd="5" destOrd="0" presId="urn:microsoft.com/office/officeart/2005/8/layout/vProcess5"/>
    <dgm:cxn modelId="{A39F4E32-8296-2D4B-BB1A-01E138CB91D2}" type="presParOf" srcId="{BEFAA5F6-3288-4540-9185-A5E2BC6573BB}" destId="{61DDC8C1-1D5E-5343-AC9C-5FB2D86EA428}" srcOrd="6" destOrd="0" presId="urn:microsoft.com/office/officeart/2005/8/layout/vProcess5"/>
    <dgm:cxn modelId="{CE65EE4B-C728-0E4D-BA29-7863F964D7E8}" type="presParOf" srcId="{BEFAA5F6-3288-4540-9185-A5E2BC6573BB}" destId="{48F1B8EF-85D6-9F44-8ED3-4FD033AC2C04}" srcOrd="7" destOrd="0" presId="urn:microsoft.com/office/officeart/2005/8/layout/vProcess5"/>
    <dgm:cxn modelId="{5AB3BC21-7D27-B949-9EBC-0AEB2B1A1981}" type="presParOf" srcId="{BEFAA5F6-3288-4540-9185-A5E2BC6573BB}" destId="{8DFF95C4-5AC1-544A-8FC3-62AE96547295}" srcOrd="8"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A79AE3-C6C5-4F90-81E8-7294C4A420DF}">
      <dsp:nvSpPr>
        <dsp:cNvPr id="0" name=""/>
        <dsp:cNvSpPr/>
      </dsp:nvSpPr>
      <dsp:spPr>
        <a:xfrm>
          <a:off x="0" y="2299"/>
          <a:ext cx="6812280" cy="116561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EFA4758-D8B7-4DB5-9173-408360442320}">
      <dsp:nvSpPr>
        <dsp:cNvPr id="0" name=""/>
        <dsp:cNvSpPr/>
      </dsp:nvSpPr>
      <dsp:spPr>
        <a:xfrm>
          <a:off x="352598" y="264562"/>
          <a:ext cx="641087" cy="64108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19E3146-4FAF-429B-851D-D7659D933E19}">
      <dsp:nvSpPr>
        <dsp:cNvPr id="0" name=""/>
        <dsp:cNvSpPr/>
      </dsp:nvSpPr>
      <dsp:spPr bwMode="white">
        <a:xfrm>
          <a:off x="1346283" y="2299"/>
          <a:ext cx="5465996" cy="11656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3361" tIns="123361" rIns="123361" bIns="123361" numCol="1" spcCol="1270" anchor="ctr" anchorCtr="0">
          <a:noAutofit/>
        </a:bodyPr>
        <a:lstStyle/>
        <a:p>
          <a:pPr marL="0" lvl="0" indent="0" algn="l" defTabSz="933450">
            <a:lnSpc>
              <a:spcPct val="90000"/>
            </a:lnSpc>
            <a:spcBef>
              <a:spcPct val="0"/>
            </a:spcBef>
            <a:spcAft>
              <a:spcPct val="35000"/>
            </a:spcAft>
            <a:buNone/>
          </a:pPr>
          <a:r>
            <a:rPr lang="en-US" sz="2100" b="1" kern="1200" dirty="0"/>
            <a:t>Q1:</a:t>
          </a:r>
          <a:r>
            <a:rPr lang="en-US" sz="2100" kern="1200" dirty="0"/>
            <a:t> Are there certain landlords / management companies that have repeated violations?</a:t>
          </a:r>
        </a:p>
      </dsp:txBody>
      <dsp:txXfrm>
        <a:off x="1346283" y="2299"/>
        <a:ext cx="5465996" cy="1165613"/>
      </dsp:txXfrm>
    </dsp:sp>
    <dsp:sp modelId="{43DD70C7-3F38-42A1-942F-8A596A1D7E13}">
      <dsp:nvSpPr>
        <dsp:cNvPr id="0" name=""/>
        <dsp:cNvSpPr/>
      </dsp:nvSpPr>
      <dsp:spPr>
        <a:xfrm>
          <a:off x="0" y="1459316"/>
          <a:ext cx="6812280" cy="116561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584407E-F3DD-40A2-B739-87D8354E6B1C}">
      <dsp:nvSpPr>
        <dsp:cNvPr id="0" name=""/>
        <dsp:cNvSpPr/>
      </dsp:nvSpPr>
      <dsp:spPr>
        <a:xfrm>
          <a:off x="352598" y="1721579"/>
          <a:ext cx="641087" cy="64108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59A56B5-712D-473B-9CE1-65C6ED0ACD2B}">
      <dsp:nvSpPr>
        <dsp:cNvPr id="0" name=""/>
        <dsp:cNvSpPr/>
      </dsp:nvSpPr>
      <dsp:spPr bwMode="white">
        <a:xfrm>
          <a:off x="1346283" y="1459316"/>
          <a:ext cx="5465996" cy="11656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3361" tIns="123361" rIns="123361" bIns="123361" numCol="1" spcCol="1270" anchor="ctr" anchorCtr="0">
          <a:noAutofit/>
        </a:bodyPr>
        <a:lstStyle/>
        <a:p>
          <a:pPr marL="0" lvl="0" indent="0" algn="l" defTabSz="933450">
            <a:lnSpc>
              <a:spcPct val="90000"/>
            </a:lnSpc>
            <a:spcBef>
              <a:spcPct val="0"/>
            </a:spcBef>
            <a:spcAft>
              <a:spcPct val="35000"/>
            </a:spcAft>
            <a:buNone/>
          </a:pPr>
          <a:r>
            <a:rPr lang="en-US" sz="2100" b="1" kern="1200" dirty="0"/>
            <a:t>Q2: </a:t>
          </a:r>
          <a:r>
            <a:rPr lang="en-US" sz="2100" kern="1200" dirty="0"/>
            <a:t>Are there common features of certain buildings?</a:t>
          </a:r>
        </a:p>
      </dsp:txBody>
      <dsp:txXfrm>
        <a:off x="1346283" y="1459316"/>
        <a:ext cx="5465996" cy="1165613"/>
      </dsp:txXfrm>
    </dsp:sp>
    <dsp:sp modelId="{E668A991-C058-423D-9F20-2A901AB42569}">
      <dsp:nvSpPr>
        <dsp:cNvPr id="0" name=""/>
        <dsp:cNvSpPr/>
      </dsp:nvSpPr>
      <dsp:spPr>
        <a:xfrm>
          <a:off x="0" y="2916333"/>
          <a:ext cx="6812280" cy="116561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C7268B3-9253-4C7A-AA80-B2B0929A5676}">
      <dsp:nvSpPr>
        <dsp:cNvPr id="0" name=""/>
        <dsp:cNvSpPr/>
      </dsp:nvSpPr>
      <dsp:spPr>
        <a:xfrm>
          <a:off x="352598" y="3178596"/>
          <a:ext cx="641087" cy="64108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58D6A7F-B721-48E3-B9A7-3D0CA76BF204}">
      <dsp:nvSpPr>
        <dsp:cNvPr id="0" name=""/>
        <dsp:cNvSpPr/>
      </dsp:nvSpPr>
      <dsp:spPr bwMode="white">
        <a:xfrm>
          <a:off x="1346283" y="2916333"/>
          <a:ext cx="5465996" cy="11656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3361" tIns="123361" rIns="123361" bIns="123361" numCol="1" spcCol="1270" anchor="ctr" anchorCtr="0">
          <a:noAutofit/>
        </a:bodyPr>
        <a:lstStyle/>
        <a:p>
          <a:pPr marL="0" lvl="0" indent="0" algn="l" defTabSz="933450">
            <a:lnSpc>
              <a:spcPct val="90000"/>
            </a:lnSpc>
            <a:spcBef>
              <a:spcPct val="0"/>
            </a:spcBef>
            <a:spcAft>
              <a:spcPct val="35000"/>
            </a:spcAft>
            <a:buNone/>
          </a:pPr>
          <a:r>
            <a:rPr lang="en-US" sz="2100" b="1" kern="1200" dirty="0"/>
            <a:t>Q3: </a:t>
          </a:r>
          <a:r>
            <a:rPr lang="en-US" sz="2100" kern="1200" dirty="0"/>
            <a:t>What neighborhoods / communities are affected most?</a:t>
          </a:r>
        </a:p>
      </dsp:txBody>
      <dsp:txXfrm>
        <a:off x="1346283" y="2916333"/>
        <a:ext cx="5465996" cy="1165613"/>
      </dsp:txXfrm>
    </dsp:sp>
    <dsp:sp modelId="{D27513EF-38A0-4B42-9CEC-D03389451D57}">
      <dsp:nvSpPr>
        <dsp:cNvPr id="0" name=""/>
        <dsp:cNvSpPr/>
      </dsp:nvSpPr>
      <dsp:spPr>
        <a:xfrm>
          <a:off x="0" y="4373350"/>
          <a:ext cx="6812280" cy="116561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25A3CFB-E315-4244-8AA4-AB04916D07F3}">
      <dsp:nvSpPr>
        <dsp:cNvPr id="0" name=""/>
        <dsp:cNvSpPr/>
      </dsp:nvSpPr>
      <dsp:spPr>
        <a:xfrm>
          <a:off x="352598" y="4635613"/>
          <a:ext cx="641087" cy="64108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37D5D3C-B6CC-4055-A79A-ADA5A7BBBA96}">
      <dsp:nvSpPr>
        <dsp:cNvPr id="0" name=""/>
        <dsp:cNvSpPr/>
      </dsp:nvSpPr>
      <dsp:spPr bwMode="white">
        <a:xfrm>
          <a:off x="1346283" y="4373350"/>
          <a:ext cx="5465996" cy="11656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3361" tIns="123361" rIns="123361" bIns="123361" numCol="1" spcCol="1270" anchor="ctr" anchorCtr="0">
          <a:noAutofit/>
        </a:bodyPr>
        <a:lstStyle/>
        <a:p>
          <a:pPr marL="0" lvl="0" indent="0" algn="l" defTabSz="933450">
            <a:lnSpc>
              <a:spcPct val="90000"/>
            </a:lnSpc>
            <a:spcBef>
              <a:spcPct val="0"/>
            </a:spcBef>
            <a:spcAft>
              <a:spcPct val="35000"/>
            </a:spcAft>
            <a:buNone/>
          </a:pPr>
          <a:r>
            <a:rPr lang="en-US" sz="2100" b="1" kern="1200" dirty="0"/>
            <a:t>Q4: </a:t>
          </a:r>
          <a:r>
            <a:rPr lang="en-US" sz="2100" kern="1200" dirty="0"/>
            <a:t>What kinds of building complaints are people making around the city?</a:t>
          </a:r>
        </a:p>
      </dsp:txBody>
      <dsp:txXfrm>
        <a:off x="1346283" y="4373350"/>
        <a:ext cx="5465996" cy="116561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9A65CC2-2B15-D543-B0C9-ADFC87404D6B}">
      <dsp:nvSpPr>
        <dsp:cNvPr id="0" name=""/>
        <dsp:cNvSpPr/>
      </dsp:nvSpPr>
      <dsp:spPr bwMode="white">
        <a:xfrm>
          <a:off x="0" y="0"/>
          <a:ext cx="8930487" cy="137548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dirty="0"/>
            <a:t>Extend our focus on deciphering the economic dimensions that may influence the incidence of building violations in Boston - the interconnections between rental costs, resident income levels, and their collective impact on housing violations</a:t>
          </a:r>
        </a:p>
      </dsp:txBody>
      <dsp:txXfrm>
        <a:off x="40287" y="40287"/>
        <a:ext cx="7446232" cy="1294909"/>
      </dsp:txXfrm>
    </dsp:sp>
    <dsp:sp modelId="{45495CBB-AE67-9244-99F7-8F2332560B38}">
      <dsp:nvSpPr>
        <dsp:cNvPr id="0" name=""/>
        <dsp:cNvSpPr/>
      </dsp:nvSpPr>
      <dsp:spPr bwMode="white">
        <a:xfrm>
          <a:off x="787984" y="1604731"/>
          <a:ext cx="8930487" cy="137548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dirty="0"/>
            <a:t>Primary hypothesis - higher rent indices correlate with better housing quality, hence lower violation frequencies</a:t>
          </a:r>
        </a:p>
        <a:p>
          <a:pPr marL="0" lvl="0" indent="0" algn="l" defTabSz="666750">
            <a:lnSpc>
              <a:spcPct val="90000"/>
            </a:lnSpc>
            <a:spcBef>
              <a:spcPct val="0"/>
            </a:spcBef>
            <a:spcAft>
              <a:spcPct val="35000"/>
            </a:spcAft>
            <a:buNone/>
          </a:pPr>
          <a:r>
            <a:rPr lang="en-US" sz="1500" kern="1200" dirty="0"/>
            <a:t>Conversely, we surmise that lower household incomes could be associated with increased violation rates due to potential constraints on housing maintenance and quality of living conditions</a:t>
          </a:r>
        </a:p>
      </dsp:txBody>
      <dsp:txXfrm>
        <a:off x="828271" y="1645018"/>
        <a:ext cx="7167864" cy="1294909"/>
      </dsp:txXfrm>
    </dsp:sp>
    <dsp:sp modelId="{D4A01A56-B7E9-DE44-9A98-2017C750E507}">
      <dsp:nvSpPr>
        <dsp:cNvPr id="0" name=""/>
        <dsp:cNvSpPr/>
      </dsp:nvSpPr>
      <dsp:spPr bwMode="white">
        <a:xfrm>
          <a:off x="1575968" y="3209462"/>
          <a:ext cx="8930487" cy="137548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dirty="0"/>
            <a:t>We sourced our rental data from Zillow’s Observed Rent Index (ZORI), which provides a comprehensive view of the typical market rent. For income statistics, we utilized data from incomebyzipcode.com</a:t>
          </a:r>
        </a:p>
      </dsp:txBody>
      <dsp:txXfrm>
        <a:off x="1616255" y="3249749"/>
        <a:ext cx="7167864" cy="1294909"/>
      </dsp:txXfrm>
    </dsp:sp>
    <dsp:sp modelId="{6E59B1EE-72D2-ED42-8720-1A9478457321}">
      <dsp:nvSpPr>
        <dsp:cNvPr id="0" name=""/>
        <dsp:cNvSpPr/>
      </dsp:nvSpPr>
      <dsp:spPr bwMode="white">
        <a:xfrm>
          <a:off x="8036423" y="1043075"/>
          <a:ext cx="894064" cy="894064"/>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8237587" y="1043075"/>
        <a:ext cx="491736" cy="672783"/>
      </dsp:txXfrm>
    </dsp:sp>
    <dsp:sp modelId="{0B5C7396-D695-FD43-8FB7-B6A94BA80DF6}">
      <dsp:nvSpPr>
        <dsp:cNvPr id="0" name=""/>
        <dsp:cNvSpPr/>
      </dsp:nvSpPr>
      <dsp:spPr bwMode="white">
        <a:xfrm>
          <a:off x="8824407" y="2638636"/>
          <a:ext cx="894064" cy="894064"/>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9025571" y="2638636"/>
        <a:ext cx="491736" cy="672783"/>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parTxLTRAlign" val="l"/>
            <dgm:param type="parTxRTLAlign" val="r"/>
            <dgm:param type="shpTxLTRAlignCh" val="l"/>
            <dgm:param type="shpTxRTLAlignCh" val="r"/>
            <dgm:param type="txAnchorVert" val="mid"/>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parTxLTRAlign" val="l"/>
                <dgm:param type="parTxRTLAlign" val="r"/>
                <dgm:param type="shpTxLTRAlignCh" val="l"/>
                <dgm:param type="shpTxRTLAlignCh" val="r"/>
                <dgm:param type="stBulletLvl" val="0"/>
                <dgm:param type="txAnchorVertCh" val="mid"/>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2">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76072" y="1124712"/>
            <a:ext cx="11036808" cy="3172968"/>
          </a:xfrm>
        </p:spPr>
        <p:txBody>
          <a:bodyPr anchor="b">
            <a:normAutofit/>
          </a:bodyPr>
          <a:lstStyle>
            <a:lvl1pPr algn="l">
              <a:defRPr sz="8000"/>
            </a:lvl1pPr>
          </a:lstStyle>
          <a:p>
            <a:r>
              <a:rPr lang="en-US" dirty="0"/>
              <a:t>Click to edit Master title style</a:t>
            </a:r>
          </a:p>
        </p:txBody>
      </p:sp>
      <p:sp>
        <p:nvSpPr>
          <p:cNvPr id="3" name="Subtitle 2"/>
          <p:cNvSpPr>
            <a:spLocks noGrp="1"/>
          </p:cNvSpPr>
          <p:nvPr>
            <p:ph type="subTitle" idx="1"/>
          </p:nvPr>
        </p:nvSpPr>
        <p:spPr>
          <a:xfrm>
            <a:off x="576072" y="4727448"/>
            <a:ext cx="11036808" cy="1481328"/>
          </a:xfrm>
        </p:spPr>
        <p:txBody>
          <a:bodyPr>
            <a:norm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p:cNvSpPr>
            <a:spLocks noGrp="1"/>
          </p:cNvSpPr>
          <p:nvPr>
            <p:ph type="dt" sz="half" idx="10"/>
          </p:nvPr>
        </p:nvSpPr>
        <p:spPr>
          <a:xfrm>
            <a:off x="576072" y="6356350"/>
            <a:ext cx="2743200" cy="365125"/>
          </a:xfrm>
        </p:spPr>
        <p:txBody>
          <a:bodyPr/>
          <a:lstStyle/>
          <a:p>
            <a:fld id="{02AC24A9-CCB6-4F8D-B8DB-C2F3692CFA5A}" type="datetimeFigureOut">
              <a:rPr lang="en-US" smtClean="0"/>
              <a:t>4/25/24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8869680" y="6356350"/>
            <a:ext cx="2743200" cy="365125"/>
          </a:xfrm>
        </p:spPr>
        <p:txBody>
          <a:bodyPr/>
          <a:lstStyle/>
          <a:p>
            <a:fld id="{B2DC25EE-239B-4C5F-AAD1-255A7D5F1EE2}" type="slidenum">
              <a:rPr lang="en-US" smtClean="0"/>
              <a:t>‹#›</a:t>
            </a:fld>
            <a:endParaRPr lang="en-US" dirty="0"/>
          </a:p>
        </p:txBody>
      </p:sp>
      <p:sp>
        <p:nvSpPr>
          <p:cNvPr id="8" name="Rectangle 7"/>
          <p:cNvSpPr/>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p:cNvSpPr/>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2AC24A9-CCB6-4F8D-B8DB-C2F3692CFA5A}" type="datetimeFigureOut">
              <a:rPr lang="en-US" smtClean="0"/>
              <a:t>4/25/24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DC25EE-239B-4C5F-AAD1-255A7D5F1EE2}"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2AC24A9-CCB6-4F8D-B8DB-C2F3692CFA5A}" type="datetimeFigureOut">
              <a:rPr lang="en-US" smtClean="0"/>
              <a:t>4/25/24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DC25EE-239B-4C5F-AAD1-255A7D5F1EE2}"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useBgFill="1">
        <p:nvSpPr>
          <p:cNvPr id="8" name="Rectangle 7"/>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0" name="Rectangle 9"/>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Content Placeholder 2"/>
          <p:cNvSpPr>
            <a:spLocks noGrp="1"/>
          </p:cNvSpPr>
          <p:nvPr>
            <p:ph idx="1"/>
          </p:nvPr>
        </p:nvSpPr>
        <p:spPr>
          <a:xfrm>
            <a:off x="1115568" y="2478024"/>
            <a:ext cx="10168128"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1115568" y="6356350"/>
            <a:ext cx="2743200" cy="365125"/>
          </a:xfrm>
        </p:spPr>
        <p:txBody>
          <a:bodyPr/>
          <a:lstStyle/>
          <a:p>
            <a:fld id="{02AC24A9-CCB6-4F8D-B8DB-C2F3692CFA5A}" type="datetimeFigureOut">
              <a:rPr lang="en-US" smtClean="0"/>
              <a:t>4/25/24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useBgFill="1">
        <p:nvSpPr>
          <p:cNvPr id="8" name="Rectangle 7"/>
          <p:cNvSpPr/>
          <p:nvPr/>
        </p:nvSpPr>
        <p:spPr>
          <a:xfrm>
            <a:off x="558210" y="4981421"/>
            <a:ext cx="11134956" cy="822960"/>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Rectangle 9"/>
          <p:cNvSpPr/>
          <p:nvPr/>
        </p:nvSpPr>
        <p:spPr>
          <a:xfrm>
            <a:off x="498834" y="5118581"/>
            <a:ext cx="146304"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557784" y="640080"/>
            <a:ext cx="10890504" cy="4114800"/>
          </a:xfrm>
        </p:spPr>
        <p:txBody>
          <a:bodyPr anchor="b">
            <a:normAutofit/>
          </a:bodyPr>
          <a:lstStyle>
            <a:lvl1pPr>
              <a:defRPr sz="6600"/>
            </a:lvl1pPr>
          </a:lstStyle>
          <a:p>
            <a:r>
              <a:rPr lang="en-US" dirty="0"/>
              <a:t>Click to edit Master title style</a:t>
            </a:r>
          </a:p>
        </p:txBody>
      </p:sp>
      <p:sp>
        <p:nvSpPr>
          <p:cNvPr id="3" name="Text Placeholder 2"/>
          <p:cNvSpPr>
            <a:spLocks noGrp="1"/>
          </p:cNvSpPr>
          <p:nvPr>
            <p:ph type="body" idx="1"/>
          </p:nvPr>
        </p:nvSpPr>
        <p:spPr>
          <a:xfrm>
            <a:off x="841248" y="5102352"/>
            <a:ext cx="10607040" cy="585216"/>
          </a:xfrm>
        </p:spPr>
        <p:txBody>
          <a:bodyPr anchor="ct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02AC24A9-CCB6-4F8D-B8DB-C2F3692CFA5A}" type="datetimeFigureOut">
              <a:rPr lang="en-US" smtClean="0"/>
              <a:t>4/25/24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DC25EE-239B-4C5F-AAD1-255A7D5F1EE2}"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useBgFill="1">
        <p:nvSpPr>
          <p:cNvPr id="9" name="Rectangle 8"/>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1" name="Rectangle 10"/>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Content Placeholder 2"/>
          <p:cNvSpPr>
            <a:spLocks noGrp="1"/>
          </p:cNvSpPr>
          <p:nvPr>
            <p:ph sz="half" idx="1"/>
          </p:nvPr>
        </p:nvSpPr>
        <p:spPr>
          <a:xfrm>
            <a:off x="1115568" y="2478024"/>
            <a:ext cx="4937760"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345936" y="2478024"/>
            <a:ext cx="4937760"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a:xfrm>
            <a:off x="1115568" y="6356350"/>
            <a:ext cx="2743200" cy="365125"/>
          </a:xfrm>
        </p:spPr>
        <p:txBody>
          <a:bodyPr/>
          <a:lstStyle/>
          <a:p>
            <a:fld id="{02AC24A9-CCB6-4F8D-B8DB-C2F3692CFA5A}" type="datetimeFigureOut">
              <a:rPr lang="en-US" smtClean="0"/>
              <a:t>4/25/24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useBgFill="1">
        <p:nvSpPr>
          <p:cNvPr id="11" name="Rectangle 10"/>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Rectangle 12"/>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Rectangle 14"/>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Text Placeholder 2"/>
          <p:cNvSpPr>
            <a:spLocks noGrp="1"/>
          </p:cNvSpPr>
          <p:nvPr>
            <p:ph type="body" idx="1"/>
          </p:nvPr>
        </p:nvSpPr>
        <p:spPr>
          <a:xfrm>
            <a:off x="1115568"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115568" y="3203688"/>
            <a:ext cx="4937760" cy="2968512"/>
          </a:xfrm>
        </p:spPr>
        <p:txBody>
          <a:bodyPr/>
          <a:lstStyle>
            <a:lvl1pPr>
              <a:defRPr sz="2400"/>
            </a:lvl1pPr>
            <a:lvl2pPr>
              <a:defRPr sz="2000"/>
            </a:lvl2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345936"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345936" y="3203687"/>
            <a:ext cx="4937760" cy="2968511"/>
          </a:xfrm>
        </p:spPr>
        <p:txBody>
          <a:bodyPr/>
          <a:lstStyle>
            <a:lvl1pPr>
              <a:defRPr sz="2400"/>
            </a:lvl1pPr>
            <a:lvl2pPr>
              <a:defRPr sz="2000"/>
            </a:lvl2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a:xfrm>
            <a:off x="1115568" y="6356350"/>
            <a:ext cx="2743200" cy="365125"/>
          </a:xfrm>
        </p:spPr>
        <p:txBody>
          <a:bodyPr/>
          <a:lstStyle/>
          <a:p>
            <a:fld id="{02AC24A9-CCB6-4F8D-B8DB-C2F3692CFA5A}" type="datetimeFigureOut">
              <a:rPr lang="en-US" smtClean="0"/>
              <a:t>4/25/24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useBgFill="1">
        <p:nvSpPr>
          <p:cNvPr id="7" name="Rectangle 6"/>
          <p:cNvSpPr/>
          <p:nvPr/>
        </p:nvSpPr>
        <p:spPr>
          <a:xfrm>
            <a:off x="665853" y="1533525"/>
            <a:ext cx="10917063" cy="3790950"/>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p:cNvSpPr/>
          <p:nvPr/>
        </p:nvSpPr>
        <p:spPr>
          <a:xfrm>
            <a:off x="609084" y="2971798"/>
            <a:ext cx="128016" cy="914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1078992" y="1938528"/>
            <a:ext cx="10177272" cy="2990088"/>
          </a:xfrm>
        </p:spPr>
        <p:txBody>
          <a:bodyPr>
            <a:normAutofit/>
          </a:bodyPr>
          <a:lstStyle>
            <a:lvl1pPr>
              <a:defRPr sz="5400"/>
            </a:lvl1pPr>
          </a:lstStyle>
          <a:p>
            <a:r>
              <a:rPr lang="en-US" dirty="0"/>
              <a:t>Click to edit Master title style</a:t>
            </a:r>
          </a:p>
        </p:txBody>
      </p:sp>
      <p:sp>
        <p:nvSpPr>
          <p:cNvPr id="3" name="Date Placeholder 2"/>
          <p:cNvSpPr>
            <a:spLocks noGrp="1"/>
          </p:cNvSpPr>
          <p:nvPr>
            <p:ph type="dt" sz="half" idx="10"/>
          </p:nvPr>
        </p:nvSpPr>
        <p:spPr/>
        <p:txBody>
          <a:bodyPr/>
          <a:lstStyle/>
          <a:p>
            <a:fld id="{02AC24A9-CCB6-4F8D-B8DB-C2F3692CFA5A}" type="datetimeFigureOut">
              <a:rPr lang="en-US" smtClean="0"/>
              <a:t>4/25/24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2DC25EE-239B-4C5F-AAD1-255A7D5F1EE2}"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2AC24A9-CCB6-4F8D-B8DB-C2F3692CFA5A}" type="datetimeFigureOut">
              <a:rPr lang="en-US" smtClean="0"/>
              <a:t>4/25/24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2DC25EE-239B-4C5F-AAD1-255A7D5F1EE2}"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useBgFill="1">
        <p:nvSpPr>
          <p:cNvPr id="9" name="Rectangle 8"/>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dirty="0"/>
              <a:t>Click to edit Master title style</a:t>
            </a:r>
          </a:p>
        </p:txBody>
      </p:sp>
      <p:sp>
        <p:nvSpPr>
          <p:cNvPr id="3" name="Content Placeholder 2"/>
          <p:cNvSpPr>
            <a:spLocks noGrp="1"/>
          </p:cNvSpPr>
          <p:nvPr>
            <p:ph idx="1"/>
          </p:nvPr>
        </p:nvSpPr>
        <p:spPr>
          <a:xfrm>
            <a:off x="4965192" y="1709928"/>
            <a:ext cx="6729984" cy="4096512"/>
          </a:xfrm>
        </p:spPr>
        <p:txBody>
          <a:bodyPr/>
          <a:lstStyle>
            <a:lvl1pPr>
              <a:defRPr sz="2800"/>
            </a:lvl1pPr>
            <a:lvl2pPr>
              <a:defRPr sz="24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868680" y="3429000"/>
            <a:ext cx="3099816" cy="2066544"/>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p:cNvSpPr>
            <a:spLocks noGrp="1"/>
          </p:cNvSpPr>
          <p:nvPr>
            <p:ph type="dt" sz="half" idx="10"/>
          </p:nvPr>
        </p:nvSpPr>
        <p:spPr>
          <a:xfrm>
            <a:off x="868680" y="6356350"/>
            <a:ext cx="2743200" cy="365125"/>
          </a:xfrm>
        </p:spPr>
        <p:txBody>
          <a:bodyPr/>
          <a:lstStyle/>
          <a:p>
            <a:fld id="{02AC24A9-CCB6-4F8D-B8DB-C2F3692CFA5A}" type="datetimeFigureOut">
              <a:rPr lang="en-US" smtClean="0"/>
              <a:t>4/25/24</a:t>
            </a:fld>
            <a:endParaRPr lang="en-US" dirty="0"/>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2DC25EE-239B-4C5F-AAD1-255A7D5F1EE2}"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useBgFill="1">
        <p:nvSpPr>
          <p:cNvPr id="9" name="Rectangle 8"/>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dirty="0"/>
              <a:t>Click to edit Master title style</a:t>
            </a:r>
          </a:p>
        </p:txBody>
      </p:sp>
      <p:sp>
        <p:nvSpPr>
          <p:cNvPr id="3" name="Picture Placeholder 2"/>
          <p:cNvSpPr>
            <a:spLocks noGrp="1"/>
          </p:cNvSpPr>
          <p:nvPr>
            <p:ph type="pic" idx="1"/>
          </p:nvPr>
        </p:nvSpPr>
        <p:spPr>
          <a:xfrm>
            <a:off x="4965192" y="1161288"/>
            <a:ext cx="6729984" cy="4645152"/>
          </a:xfrm>
        </p:spPr>
        <p:txBody>
          <a:bodyPr>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868680" y="3438144"/>
            <a:ext cx="3099816" cy="2057400"/>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p:cNvSpPr>
            <a:spLocks noGrp="1"/>
          </p:cNvSpPr>
          <p:nvPr>
            <p:ph type="dt" sz="half" idx="10"/>
          </p:nvPr>
        </p:nvSpPr>
        <p:spPr>
          <a:xfrm>
            <a:off x="868680" y="6356350"/>
            <a:ext cx="2743200" cy="365125"/>
          </a:xfrm>
        </p:spPr>
        <p:txBody>
          <a:bodyPr/>
          <a:lstStyle/>
          <a:p>
            <a:fld id="{02AC24A9-CCB6-4F8D-B8DB-C2F3692CFA5A}" type="datetimeFigureOut">
              <a:rPr lang="en-US" smtClean="0"/>
              <a:t>4/25/24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2DC25EE-239B-4C5F-AAD1-255A7D5F1EE2}"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AC24A9-CCB6-4F8D-B8DB-C2F3692CFA5A}" type="datetimeFigureOut">
              <a:rPr lang="en-US" smtClean="0"/>
              <a:t>4/25/24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2DC25EE-239B-4C5F-AAD1-255A7D5F1EE2}"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000" b="1"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2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8.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8.e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20.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Exterior windows of a building"/>
          <p:cNvPicPr>
            <a:picLocks noChangeAspect="1"/>
          </p:cNvPicPr>
          <p:nvPr/>
        </p:nvPicPr>
        <p:blipFill rotWithShape="1">
          <a:blip r:embed="rId2"/>
          <a:srcRect l="2241" r="2960"/>
          <a:stretch>
            <a:fillRect/>
          </a:stretch>
        </p:blipFill>
        <p:spPr>
          <a:xfrm>
            <a:off x="20" y="10"/>
            <a:ext cx="8668492" cy="6857990"/>
          </a:xfrm>
          <a:prstGeom prst="rect">
            <a:avLst/>
          </a:prstGeom>
        </p:spPr>
      </p:pic>
      <p:sp>
        <p:nvSpPr>
          <p:cNvPr id="11" name="Rectangle 10"/>
          <p:cNvSpPr>
            <a:spLocks noGrp="1" noRot="1" noChangeAspect="1" noMove="1" noResize="1" noEditPoints="1" noAdjustHandles="1" noChangeArrowheads="1" noChangeShapeType="1" noTextEdit="1"/>
          </p:cNvSpPr>
          <p:nvPr/>
        </p:nvSpPr>
        <p:spPr>
          <a:xfrm flipH="1">
            <a:off x="3711652" y="0"/>
            <a:ext cx="8480347"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p:nvPr>
        </p:nvSpPr>
        <p:spPr>
          <a:xfrm>
            <a:off x="7848600" y="1233547"/>
            <a:ext cx="4023360" cy="2862438"/>
          </a:xfrm>
        </p:spPr>
        <p:txBody>
          <a:bodyPr anchor="b">
            <a:normAutofit fontScale="90000"/>
          </a:bodyPr>
          <a:lstStyle/>
          <a:p>
            <a:pPr>
              <a:lnSpc>
                <a:spcPct val="100000"/>
              </a:lnSpc>
            </a:pPr>
            <a:r>
              <a:rPr lang="en-US" sz="5300" dirty="0"/>
              <a:t>Building Violations</a:t>
            </a:r>
            <a:br>
              <a:rPr lang="en-US" sz="4800" dirty="0"/>
            </a:br>
            <a:br>
              <a:rPr lang="en-US" sz="4800" dirty="0"/>
            </a:br>
            <a:r>
              <a:rPr lang="en-US" sz="4400" dirty="0"/>
              <a:t>Final Report</a:t>
            </a:r>
            <a:endParaRPr lang="en-US" sz="4800" dirty="0"/>
          </a:p>
        </p:txBody>
      </p:sp>
      <p:sp>
        <p:nvSpPr>
          <p:cNvPr id="3" name="Subtitle 2"/>
          <p:cNvSpPr>
            <a:spLocks noGrp="1"/>
          </p:cNvSpPr>
          <p:nvPr>
            <p:ph type="subTitle" idx="1"/>
          </p:nvPr>
        </p:nvSpPr>
        <p:spPr>
          <a:xfrm>
            <a:off x="7848600" y="4872922"/>
            <a:ext cx="4023360" cy="1208141"/>
          </a:xfrm>
        </p:spPr>
        <p:txBody>
          <a:bodyPr>
            <a:normAutofit fontScale="92500"/>
          </a:bodyPr>
          <a:lstStyle/>
          <a:p>
            <a:pPr marL="0" lvl="0" indent="0" rtl="0">
              <a:spcBef>
                <a:spcPts val="0"/>
              </a:spcBef>
              <a:spcAft>
                <a:spcPts val="0"/>
              </a:spcAft>
              <a:buNone/>
            </a:pPr>
            <a:r>
              <a:rPr lang="en-US" sz="1900" dirty="0">
                <a:latin typeface="Montserrat"/>
                <a:ea typeface="Montserrat"/>
                <a:cs typeface="Montserrat"/>
                <a:sym typeface="Montserrat"/>
              </a:rPr>
              <a:t>Team C:</a:t>
            </a:r>
            <a:endParaRPr lang="en-US" sz="1900" dirty="0"/>
          </a:p>
          <a:p>
            <a:pPr marL="0" marR="0" lvl="0" indent="0" rtl="0">
              <a:spcBef>
                <a:spcPts val="0"/>
              </a:spcBef>
              <a:spcAft>
                <a:spcPts val="0"/>
              </a:spcAft>
              <a:buNone/>
            </a:pPr>
            <a:r>
              <a:rPr lang="en-US" sz="1900" dirty="0" err="1">
                <a:latin typeface="Montserrat"/>
                <a:ea typeface="Montserrat"/>
                <a:cs typeface="Montserrat"/>
                <a:sym typeface="Montserrat"/>
              </a:rPr>
              <a:t>Youxuan</a:t>
            </a:r>
            <a:r>
              <a:rPr lang="en-US" sz="1900" dirty="0">
                <a:latin typeface="Montserrat"/>
                <a:ea typeface="Montserrat"/>
                <a:cs typeface="Montserrat"/>
                <a:sym typeface="Montserrat"/>
              </a:rPr>
              <a:t> Ma, Guanxi Li, </a:t>
            </a:r>
          </a:p>
          <a:p>
            <a:pPr marL="0" marR="0" lvl="0" indent="0" rtl="0">
              <a:spcBef>
                <a:spcPts val="0"/>
              </a:spcBef>
              <a:spcAft>
                <a:spcPts val="0"/>
              </a:spcAft>
              <a:buNone/>
            </a:pPr>
            <a:r>
              <a:rPr lang="en-US" sz="1900" dirty="0" err="1">
                <a:latin typeface="Montserrat"/>
                <a:ea typeface="Montserrat"/>
                <a:cs typeface="Montserrat"/>
                <a:sym typeface="Montserrat"/>
              </a:rPr>
              <a:t>Heyang</a:t>
            </a:r>
            <a:r>
              <a:rPr lang="en-US" sz="1900" dirty="0">
                <a:latin typeface="Montserrat"/>
                <a:ea typeface="Montserrat"/>
                <a:cs typeface="Montserrat"/>
                <a:sym typeface="Montserrat"/>
              </a:rPr>
              <a:t> Yu, </a:t>
            </a:r>
            <a:r>
              <a:rPr lang="en-US" sz="1900" dirty="0" err="1">
                <a:latin typeface="Montserrat"/>
                <a:ea typeface="Montserrat"/>
                <a:cs typeface="Montserrat"/>
                <a:sym typeface="Montserrat"/>
              </a:rPr>
              <a:t>Yuzhe</a:t>
            </a:r>
            <a:r>
              <a:rPr lang="en-US" sz="1900" dirty="0">
                <a:latin typeface="Montserrat"/>
                <a:ea typeface="Montserrat"/>
                <a:cs typeface="Montserrat"/>
                <a:sym typeface="Montserrat"/>
              </a:rPr>
              <a:t> Jiang, Jian </a:t>
            </a:r>
            <a:r>
              <a:rPr lang="en-US" sz="1900" dirty="0" err="1">
                <a:latin typeface="Montserrat"/>
                <a:ea typeface="Montserrat"/>
                <a:cs typeface="Montserrat"/>
                <a:sym typeface="Montserrat"/>
              </a:rPr>
              <a:t>Xie</a:t>
            </a:r>
            <a:endParaRPr lang="en-US" sz="1900" dirty="0">
              <a:latin typeface="Montserrat"/>
              <a:ea typeface="Montserrat"/>
              <a:cs typeface="Montserrat"/>
              <a:sym typeface="Montserrat"/>
            </a:endParaRPr>
          </a:p>
          <a:p>
            <a:endParaRPr lang="en-US" sz="1900" dirty="0"/>
          </a:p>
        </p:txBody>
      </p:sp>
      <p:sp>
        <p:nvSpPr>
          <p:cNvPr id="13" name="Rectangle 12"/>
          <p:cNvSpPr>
            <a:spLocks noGrp="1" noRot="1" noChangeAspect="1" noMove="1" noResize="1" noEditPoints="1" noAdjustHandles="1" noChangeArrowheads="1" noChangeShapeType="1" noTextEdit="1"/>
          </p:cNvSpPr>
          <p:nvPr/>
        </p:nvSpPr>
        <p:spPr>
          <a:xfrm rot="5400000">
            <a:off x="8130540"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p:cNvSpPr>
            <a:spLocks noGrp="1" noRot="1" noChangeAspect="1" noMove="1" noResize="1" noEditPoints="1" noAdjustHandles="1" noChangeArrowheads="1" noChangeShapeType="1" noTextEdit="1"/>
          </p:cNvSpPr>
          <p:nvPr/>
        </p:nvSpPr>
        <p:spPr>
          <a:xfrm>
            <a:off x="7851648" y="4546920"/>
            <a:ext cx="4023360" cy="18288"/>
          </a:xfrm>
          <a:prstGeom prst="rect">
            <a:avLst/>
          </a:prstGeom>
          <a:solidFill>
            <a:schemeClr val="tx2">
              <a:lumMod val="25000"/>
              <a:lumOff val="75000"/>
            </a:schemeClr>
          </a:solidFill>
          <a:ln w="3175">
            <a:solidFill>
              <a:schemeClr val="tx2">
                <a:lumMod val="25000"/>
                <a:lumOff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par>
                          <p:cTn id="8" fill="hold">
                            <p:stCondLst>
                              <p:cond delay="1700"/>
                            </p:stCondLst>
                            <p:childTnLst>
                              <p:par>
                                <p:cTn id="9" presetID="10" presetClass="entr" presetSubtype="0"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700"/>
                                        <p:tgtEl>
                                          <p:spTgt spid="3">
                                            <p:txEl>
                                              <p:pRg st="0" end="0"/>
                                            </p:txEl>
                                          </p:spTgt>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700"/>
                                        <p:tgtEl>
                                          <p:spTgt spid="3">
                                            <p:txEl>
                                              <p:pRg st="1" end="1"/>
                                            </p:txEl>
                                          </p:spTgt>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7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8953" y="681038"/>
            <a:ext cx="7623047" cy="1090893"/>
          </a:xfrm>
        </p:spPr>
        <p:txBody>
          <a:bodyPr>
            <a:normAutofit/>
          </a:bodyPr>
          <a:lstStyle/>
          <a:p>
            <a:r>
              <a:rPr lang="en-US" sz="2800" dirty="0"/>
              <a:t>Property Numbers vs. Violations Cont.</a:t>
            </a:r>
          </a:p>
        </p:txBody>
      </p:sp>
      <p:sp>
        <p:nvSpPr>
          <p:cNvPr id="3" name="Content Placeholder 2"/>
          <p:cNvSpPr>
            <a:spLocks noGrp="1"/>
          </p:cNvSpPr>
          <p:nvPr>
            <p:ph idx="1"/>
          </p:nvPr>
        </p:nvSpPr>
        <p:spPr>
          <a:xfrm>
            <a:off x="304800" y="2512611"/>
            <a:ext cx="5356860" cy="3664351"/>
          </a:xfrm>
        </p:spPr>
        <p:txBody>
          <a:bodyPr>
            <a:normAutofit/>
          </a:bodyPr>
          <a:lstStyle/>
          <a:p>
            <a:pPr marL="0" indent="0">
              <a:lnSpc>
                <a:spcPct val="100000"/>
              </a:lnSpc>
              <a:buNone/>
            </a:pPr>
            <a:r>
              <a:rPr lang="en-US" altLang="zh-CN" sz="1500" dirty="0"/>
              <a:t>For </a:t>
            </a:r>
            <a:r>
              <a:rPr lang="en-US" sz="1500" dirty="0"/>
              <a:t>BUILDING_AND_PROPERTY_VIOLATIONS dataset </a:t>
            </a:r>
          </a:p>
          <a:p>
            <a:pPr>
              <a:lnSpc>
                <a:spcPct val="100000"/>
              </a:lnSpc>
            </a:pPr>
            <a:r>
              <a:rPr lang="en-US" sz="1500" dirty="0"/>
              <a:t>Employing the same analysis process as before, the resulting graphs, sequentially, show the number of properties with violations and the ratio of properties with violations to total properties in each neighborhood</a:t>
            </a:r>
          </a:p>
          <a:p>
            <a:pPr>
              <a:lnSpc>
                <a:spcPct val="100000"/>
              </a:lnSpc>
            </a:pPr>
            <a:r>
              <a:rPr lang="en-US" sz="1500" dirty="0"/>
              <a:t>Dorchester leads in the number of properties with violations, but neighborhoods like Mission Hill, Chinatown, and Roxbury have the highest rates, with Mission Hill exceeding 60%. This indicates a higher likelihood of building violations in these areas</a:t>
            </a:r>
          </a:p>
        </p:txBody>
      </p:sp>
      <p:pic>
        <p:nvPicPr>
          <p:cNvPr id="4" name="图片 3"/>
          <p:cNvPicPr>
            <a:picLocks noChangeAspect="1"/>
          </p:cNvPicPr>
          <p:nvPr/>
        </p:nvPicPr>
        <p:blipFill>
          <a:blip r:embed="rId2"/>
          <a:stretch>
            <a:fillRect/>
          </a:stretch>
        </p:blipFill>
        <p:spPr>
          <a:xfrm>
            <a:off x="6072505" y="2197100"/>
            <a:ext cx="5626735" cy="397954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7072" y="662940"/>
            <a:ext cx="4712208" cy="1024128"/>
          </a:xfrm>
        </p:spPr>
        <p:txBody>
          <a:bodyPr>
            <a:normAutofit/>
          </a:bodyPr>
          <a:lstStyle/>
          <a:p>
            <a:r>
              <a:rPr lang="en-US" dirty="0"/>
              <a:t>Key Takeaways</a:t>
            </a:r>
          </a:p>
        </p:txBody>
      </p:sp>
      <p:sp>
        <p:nvSpPr>
          <p:cNvPr id="22" name="Content Placeholder 2"/>
          <p:cNvSpPr>
            <a:spLocks noGrp="1"/>
          </p:cNvSpPr>
          <p:nvPr>
            <p:ph idx="1"/>
          </p:nvPr>
        </p:nvSpPr>
        <p:spPr>
          <a:xfrm>
            <a:off x="472440" y="2456688"/>
            <a:ext cx="11094720" cy="3585972"/>
          </a:xfrm>
        </p:spPr>
        <p:txBody>
          <a:bodyPr anchor="ctr">
            <a:normAutofit/>
          </a:bodyPr>
          <a:lstStyle/>
          <a:p>
            <a:r>
              <a:rPr lang="en-US" sz="2000" dirty="0"/>
              <a:t>Overall, while the two datasets vary in scale and focus, the neighborhoods that rank high in violation rates are generally consistent across both datasets</a:t>
            </a:r>
          </a:p>
          <a:p>
            <a:r>
              <a:rPr lang="en-US" sz="2000" dirty="0"/>
              <a:t>The higher rates of violations in neighborhoods with fewer properties like Mission Hill suggest a higher risk of violations per property, which could be indicative of deeper underlying issues such as socio-economic factors or zoning regulations</a:t>
            </a:r>
          </a:p>
          <a:p>
            <a:r>
              <a:rPr lang="en-US" sz="2000" dirty="0"/>
              <a:t>This property analysis also shows that violation rates do not necessarily correlate directly with the number of properties</a:t>
            </a:r>
          </a:p>
          <a:p>
            <a:endParaRPr lang="en-US" sz="20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0" name="Rectangle 19"/>
          <p:cNvSpPr>
            <a:spLocks noGrp="1" noRot="1" noChangeAspect="1" noMove="1" noResize="1" noEditPoints="1" noAdjustHandles="1" noChangeArrowheads="1" noChangeShapeType="1" noTextEdit="1"/>
          </p:cNvSpPr>
          <p:nvPr/>
        </p:nvSpPr>
        <p:spPr>
          <a:xfrm>
            <a:off x="409573" y="633619"/>
            <a:ext cx="6852464" cy="5495925"/>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838196" y="978408"/>
            <a:ext cx="6007608" cy="1106424"/>
          </a:xfrm>
        </p:spPr>
        <p:txBody>
          <a:bodyPr>
            <a:normAutofit/>
          </a:bodyPr>
          <a:lstStyle/>
          <a:p>
            <a:r>
              <a:rPr lang="en-US" sz="2800"/>
              <a:t>Insight 4: Main Complaints</a:t>
            </a:r>
          </a:p>
        </p:txBody>
      </p:sp>
      <p:sp>
        <p:nvSpPr>
          <p:cNvPr id="22" name="Rectangle 21"/>
          <p:cNvSpPr>
            <a:spLocks noGrp="1" noRot="1" noChangeAspect="1" noMove="1" noResize="1" noEditPoints="1" noAdjustHandles="1" noChangeArrowheads="1" noChangeShapeType="1" noTextEdit="1"/>
          </p:cNvSpPr>
          <p:nvPr/>
        </p:nvSpPr>
        <p:spPr>
          <a:xfrm>
            <a:off x="345565" y="1181536"/>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Rectangle 23"/>
          <p:cNvSpPr>
            <a:spLocks noGrp="1" noRot="1" noChangeAspect="1" noMove="1" noResize="1" noEditPoints="1" noAdjustHandles="1" noChangeArrowheads="1" noChangeShapeType="1" noTextEdit="1"/>
          </p:cNvSpPr>
          <p:nvPr/>
        </p:nvSpPr>
        <p:spPr>
          <a:xfrm>
            <a:off x="877454" y="2121408"/>
            <a:ext cx="5824728" cy="9144"/>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p:cNvSpPr>
            <a:spLocks noGrp="1"/>
          </p:cNvSpPr>
          <p:nvPr>
            <p:ph idx="1"/>
          </p:nvPr>
        </p:nvSpPr>
        <p:spPr>
          <a:xfrm>
            <a:off x="841244" y="2359152"/>
            <a:ext cx="6007608" cy="3429000"/>
          </a:xfrm>
        </p:spPr>
        <p:txBody>
          <a:bodyPr>
            <a:normAutofit fontScale="85000" lnSpcReduction="10000"/>
          </a:bodyPr>
          <a:lstStyle/>
          <a:p>
            <a:pPr marL="0" indent="0">
              <a:buNone/>
            </a:pPr>
            <a:r>
              <a:rPr lang="en-US" sz="1900" b="1" i="1" dirty="0">
                <a:effectLst/>
                <a:latin typeface="Helvetica" pitchFamily="2" charset="0"/>
              </a:rPr>
              <a:t>Findings</a:t>
            </a:r>
            <a:endParaRPr lang="en-US" sz="1900" b="1" i="1" dirty="0">
              <a:latin typeface="Helvetica" pitchFamily="2" charset="0"/>
            </a:endParaRPr>
          </a:p>
          <a:p>
            <a:pPr marL="0" indent="0">
              <a:buNone/>
            </a:pPr>
            <a:r>
              <a:rPr lang="en-US" sz="1900" dirty="0">
                <a:effectLst/>
                <a:latin typeface="Helvetica" pitchFamily="2" charset="0"/>
              </a:rPr>
              <a:t>The most common complaints are related to urban cleaning &amp; environmental maintenance, traffic management, and safety violations such as faulty fire escapes and inadequate exit routes</a:t>
            </a:r>
          </a:p>
          <a:p>
            <a:pPr marL="0" indent="0">
              <a:buNone/>
            </a:pPr>
            <a:endParaRPr lang="en-US" sz="1900" dirty="0">
              <a:effectLst/>
              <a:latin typeface="Helvetica" pitchFamily="2" charset="0"/>
            </a:endParaRPr>
          </a:p>
          <a:p>
            <a:pPr marL="0" indent="0">
              <a:buNone/>
            </a:pPr>
            <a:r>
              <a:rPr lang="en-US" sz="1900" b="1" i="1" dirty="0">
                <a:effectLst/>
                <a:latin typeface="Helvetica" pitchFamily="2" charset="0"/>
              </a:rPr>
              <a:t>Implications</a:t>
            </a:r>
            <a:endParaRPr lang="en-US" sz="1900" b="1" i="1" dirty="0">
              <a:latin typeface="Helvetica" pitchFamily="2" charset="0"/>
            </a:endParaRPr>
          </a:p>
          <a:p>
            <a:pPr marL="0" indent="0">
              <a:buNone/>
            </a:pPr>
            <a:r>
              <a:rPr lang="en-US" sz="1900" dirty="0">
                <a:effectLst/>
                <a:latin typeface="Helvetica" pitchFamily="2" charset="0"/>
              </a:rPr>
              <a:t>Understanding the types of complaints helps in prioritizing which building codes need more stringent enforcement and where public awareness campaigns could be most effective. It also assists in tailoring preventative maintenance programs to reduce these violations</a:t>
            </a:r>
          </a:p>
          <a:p>
            <a:endParaRPr lang="en-US" sz="1900" dirty="0"/>
          </a:p>
        </p:txBody>
      </p:sp>
      <p:pic>
        <p:nvPicPr>
          <p:cNvPr id="5" name="图片 3" descr="A screenshot of a graph&#10;&#10;Description automatically generated"/>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auto">
          <a:xfrm>
            <a:off x="7373092" y="719452"/>
            <a:ext cx="4855926" cy="2427963"/>
          </a:xfrm>
          <a:prstGeom prst="rect">
            <a:avLst/>
          </a:prstGeom>
          <a:noFill/>
        </p:spPr>
      </p:pic>
      <p:pic>
        <p:nvPicPr>
          <p:cNvPr id="4" name="Google Shape;159;p17" descr="A graph of a number of issues&#10;&#10;Description automatically generated"/>
          <p:cNvPicPr preferRelativeResize="0"/>
          <p:nvPr/>
        </p:nvPicPr>
        <p:blipFill>
          <a:blip r:embed="rId3"/>
          <a:stretch>
            <a:fillRect/>
          </a:stretch>
        </p:blipFill>
        <p:spPr>
          <a:xfrm>
            <a:off x="7434197" y="3534601"/>
            <a:ext cx="4476879" cy="2747202"/>
          </a:xfrm>
          <a:prstGeom prst="rect">
            <a:avLst/>
          </a:prstGeom>
          <a:noFill/>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099266" y="1037387"/>
            <a:ext cx="6272784" cy="1535051"/>
          </a:xfrm>
        </p:spPr>
        <p:txBody>
          <a:bodyPr anchor="b">
            <a:normAutofit/>
          </a:bodyPr>
          <a:lstStyle/>
          <a:p>
            <a:r>
              <a:rPr lang="en-US" sz="4800" dirty="0"/>
              <a:t>Further Explorations</a:t>
            </a:r>
          </a:p>
        </p:txBody>
      </p:sp>
      <p:pic>
        <p:nvPicPr>
          <p:cNvPr id="5" name="Picture 4" descr="Tall office building looking up"/>
          <p:cNvPicPr>
            <a:picLocks noChangeAspect="1"/>
          </p:cNvPicPr>
          <p:nvPr/>
        </p:nvPicPr>
        <p:blipFill rotWithShape="1">
          <a:blip r:embed="rId2"/>
          <a:srcRect l="30176" r="26301" b="-1"/>
          <a:stretch>
            <a:fillRect/>
          </a:stretch>
        </p:blipFill>
        <p:spPr>
          <a:xfrm>
            <a:off x="20" y="10"/>
            <a:ext cx="4505305" cy="6857990"/>
          </a:xfrm>
          <a:prstGeom prst="rect">
            <a:avLst/>
          </a:prstGeom>
        </p:spPr>
      </p:pic>
      <p:sp>
        <p:nvSpPr>
          <p:cNvPr id="11" name="!!accent"/>
          <p:cNvSpPr>
            <a:spLocks noGrp="1" noRot="1" noChangeAspect="1" noMove="1" noResize="1" noEditPoints="1" noAdjustHandles="1" noChangeArrowheads="1" noChangeShapeType="1" noTextEdit="1"/>
          </p:cNvSpPr>
          <p:nvPr/>
        </p:nvSpPr>
        <p:spPr>
          <a:xfrm rot="5400000">
            <a:off x="5317960" y="363389"/>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p:cNvSpPr>
            <a:spLocks noGrp="1" noRot="1" noChangeAspect="1" noMove="1" noResize="1" noEditPoints="1" noAdjustHandles="1" noChangeArrowheads="1" noChangeShapeType="1" noTextEdit="1"/>
          </p:cNvSpPr>
          <p:nvPr/>
        </p:nvSpPr>
        <p:spPr>
          <a:xfrm>
            <a:off x="5099266" y="2935541"/>
            <a:ext cx="621792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11480" y="991443"/>
            <a:ext cx="4904598" cy="1087819"/>
          </a:xfrm>
        </p:spPr>
        <p:txBody>
          <a:bodyPr anchor="b">
            <a:normAutofit/>
          </a:bodyPr>
          <a:lstStyle/>
          <a:p>
            <a:r>
              <a:rPr lang="en-US" sz="3100" dirty="0"/>
              <a:t>Insight 5: Population Size vs. Violations</a:t>
            </a:r>
          </a:p>
        </p:txBody>
      </p:sp>
      <p:sp>
        <p:nvSpPr>
          <p:cNvPr id="21" name="Rectangle 20"/>
          <p:cNvSpPr>
            <a:spLocks noGrp="1" noRot="1" noChangeAspect="1" noMove="1" noResize="1" noEditPoints="1" noAdjustHandles="1" noChangeArrowheads="1" noChangeShapeType="1" noTextEdit="1"/>
          </p:cNvSpPr>
          <p:nvPr/>
        </p:nvSpPr>
        <p:spPr>
          <a:xfrm rot="5400000">
            <a:off x="649223" y="387939"/>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Rectangle 22"/>
          <p:cNvSpPr>
            <a:spLocks noGrp="1" noRot="1" noChangeAspect="1" noMove="1" noResize="1" noEditPoints="1" noAdjustHandles="1" noChangeArrowheads="1" noChangeShapeType="1" noTextEdit="1"/>
          </p:cNvSpPr>
          <p:nvPr/>
        </p:nvSpPr>
        <p:spPr>
          <a:xfrm>
            <a:off x="411480" y="2285541"/>
            <a:ext cx="438912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p:cNvSpPr>
            <a:spLocks noGrp="1"/>
          </p:cNvSpPr>
          <p:nvPr>
            <p:ph idx="1"/>
          </p:nvPr>
        </p:nvSpPr>
        <p:spPr>
          <a:xfrm>
            <a:off x="5885354" y="1116880"/>
            <a:ext cx="5074920" cy="1168661"/>
          </a:xfrm>
        </p:spPr>
        <p:txBody>
          <a:bodyPr>
            <a:normAutofit/>
          </a:bodyPr>
          <a:lstStyle/>
          <a:p>
            <a:r>
              <a:rPr lang="en-US" sz="1700" dirty="0"/>
              <a:t>Accurate population data is up to 2020</a:t>
            </a:r>
          </a:p>
          <a:p>
            <a:r>
              <a:rPr lang="en-US" sz="1700" dirty="0"/>
              <a:t>Would expect neighborhoods with larger populations to have more violations</a:t>
            </a:r>
          </a:p>
        </p:txBody>
      </p:sp>
      <p:pic>
        <p:nvPicPr>
          <p:cNvPr id="5" name="Picture 4" descr="A graph with blue dots&#10;&#10;Description automatically generated"/>
          <p:cNvPicPr>
            <a:picLocks noChangeAspect="1"/>
          </p:cNvPicPr>
          <p:nvPr/>
        </p:nvPicPr>
        <p:blipFill>
          <a:blip r:embed="rId2"/>
          <a:stretch>
            <a:fillRect/>
          </a:stretch>
        </p:blipFill>
        <p:spPr>
          <a:xfrm>
            <a:off x="2629584" y="2583829"/>
            <a:ext cx="6238844" cy="3977262"/>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29768" y="411480"/>
            <a:ext cx="11201400" cy="1106424"/>
          </a:xfrm>
        </p:spPr>
        <p:txBody>
          <a:bodyPr>
            <a:normAutofit/>
          </a:bodyPr>
          <a:lstStyle/>
          <a:p>
            <a:r>
              <a:rPr lang="en-US" sz="3600" dirty="0"/>
              <a:t>Population Size vs. Violations Cont.</a:t>
            </a:r>
          </a:p>
        </p:txBody>
      </p:sp>
      <p:sp>
        <p:nvSpPr>
          <p:cNvPr id="12" name="Rectangle 11"/>
          <p:cNvSpPr>
            <a:spLocks noGrp="1" noRot="1" noChangeAspect="1" noMove="1" noResize="1" noEditPoints="1" noAdjustHandles="1" noChangeArrowheads="1" noChangeShapeType="1" noTextEdit="1"/>
          </p:cNvSpPr>
          <p:nvPr/>
        </p:nvSpPr>
        <p:spPr>
          <a:xfrm>
            <a:off x="0" y="598458"/>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p:cNvPicPr>
            <a:picLocks noChangeAspect="1"/>
          </p:cNvPicPr>
          <p:nvPr/>
        </p:nvPicPr>
        <p:blipFill>
          <a:blip r:embed="rId2"/>
          <a:srcRect/>
          <a:stretch>
            <a:fillRect/>
          </a:stretch>
        </p:blipFill>
        <p:spPr>
          <a:xfrm>
            <a:off x="478434" y="1802738"/>
            <a:ext cx="6742071" cy="4353149"/>
          </a:xfrm>
          <a:prstGeom prst="rect">
            <a:avLst/>
          </a:prstGeom>
        </p:spPr>
      </p:pic>
      <p:sp useBgFill="1">
        <p:nvSpPr>
          <p:cNvPr id="14" name="Rectangle 13"/>
          <p:cNvSpPr>
            <a:spLocks noGrp="1" noRot="1" noChangeAspect="1" noMove="1" noResize="1" noEditPoints="1" noAdjustHandles="1" noChangeArrowheads="1" noChangeShapeType="1" noTextEdit="1"/>
          </p:cNvSpPr>
          <p:nvPr/>
        </p:nvSpPr>
        <p:spPr>
          <a:xfrm>
            <a:off x="7543801" y="1721922"/>
            <a:ext cx="4218432" cy="4520560"/>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p:cNvSpPr>
            <a:spLocks noGrp="1"/>
          </p:cNvSpPr>
          <p:nvPr>
            <p:ph idx="1"/>
          </p:nvPr>
        </p:nvSpPr>
        <p:spPr>
          <a:xfrm>
            <a:off x="7806809" y="1997963"/>
            <a:ext cx="3692416" cy="3959352"/>
          </a:xfrm>
        </p:spPr>
        <p:txBody>
          <a:bodyPr anchor="ctr">
            <a:normAutofit/>
          </a:bodyPr>
          <a:lstStyle/>
          <a:p>
            <a:r>
              <a:rPr lang="en-US" sz="1700" dirty="0"/>
              <a:t>It confirmed a general positive correlation </a:t>
            </a:r>
          </a:p>
          <a:p>
            <a:r>
              <a:rPr lang="en-US" sz="1700" dirty="0"/>
              <a:t>However, we found that this relationship is not significant, with no obvious trend and many data points falling outside the 95% confidence interval</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5" name="Rectangle 24"/>
          <p:cNvSpPr>
            <a:spLocks noGrp="1" noRot="1" noChangeAspect="1" noMove="1" noResize="1" noEditPoints="1" noAdjustHandles="1" noChangeArrowheads="1" noChangeShapeType="1" noTextEdit="1"/>
          </p:cNvSpPr>
          <p:nvPr/>
        </p:nvSpPr>
        <p:spPr>
          <a:xfrm>
            <a:off x="409573" y="633619"/>
            <a:ext cx="6852464" cy="5495925"/>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838196" y="978408"/>
            <a:ext cx="6007608" cy="1106424"/>
          </a:xfrm>
        </p:spPr>
        <p:txBody>
          <a:bodyPr>
            <a:normAutofit/>
          </a:bodyPr>
          <a:lstStyle/>
          <a:p>
            <a:r>
              <a:rPr lang="en-US" sz="2800" dirty="0"/>
              <a:t>Insight 6: Education Level vs. Violation</a:t>
            </a:r>
          </a:p>
        </p:txBody>
      </p:sp>
      <p:sp>
        <p:nvSpPr>
          <p:cNvPr id="27" name="Rectangle 26"/>
          <p:cNvSpPr>
            <a:spLocks noGrp="1" noRot="1" noChangeAspect="1" noMove="1" noResize="1" noEditPoints="1" noAdjustHandles="1" noChangeArrowheads="1" noChangeShapeType="1" noTextEdit="1"/>
          </p:cNvSpPr>
          <p:nvPr/>
        </p:nvSpPr>
        <p:spPr>
          <a:xfrm>
            <a:off x="345565" y="1181536"/>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p:cNvSpPr>
            <a:spLocks noGrp="1" noRot="1" noChangeAspect="1" noMove="1" noResize="1" noEditPoints="1" noAdjustHandles="1" noChangeArrowheads="1" noChangeShapeType="1" noTextEdit="1"/>
          </p:cNvSpPr>
          <p:nvPr/>
        </p:nvSpPr>
        <p:spPr>
          <a:xfrm>
            <a:off x="877454" y="2121408"/>
            <a:ext cx="5824728" cy="9144"/>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p:cNvSpPr>
            <a:spLocks noGrp="1"/>
          </p:cNvSpPr>
          <p:nvPr>
            <p:ph idx="1"/>
          </p:nvPr>
        </p:nvSpPr>
        <p:spPr>
          <a:xfrm>
            <a:off x="473581" y="3081280"/>
            <a:ext cx="6214219" cy="2359153"/>
          </a:xfrm>
        </p:spPr>
        <p:txBody>
          <a:bodyPr>
            <a:normAutofit/>
          </a:bodyPr>
          <a:lstStyle/>
          <a:p>
            <a:pPr>
              <a:lnSpc>
                <a:spcPct val="100000"/>
              </a:lnSpc>
            </a:pPr>
            <a:r>
              <a:rPr lang="en-US" sz="1600" dirty="0"/>
              <a:t>Delved deeper into residents with </a:t>
            </a:r>
            <a:r>
              <a:rPr lang="en-US" altLang="zh-CN" sz="1600" dirty="0"/>
              <a:t>"well-educated" population</a:t>
            </a:r>
            <a:r>
              <a:rPr lang="en-US" sz="1600" dirty="0"/>
              <a:t> using heatmaps and linear regression results</a:t>
            </a:r>
          </a:p>
          <a:p>
            <a:pPr>
              <a:lnSpc>
                <a:spcPct val="100000"/>
              </a:lnSpc>
            </a:pPr>
            <a:r>
              <a:rPr lang="en-US" sz="1600" dirty="0"/>
              <a:t>There is a negative correlation of -0.45 between the proportion of well-educated residents and violations</a:t>
            </a:r>
          </a:p>
          <a:p>
            <a:pPr>
              <a:lnSpc>
                <a:spcPct val="100000"/>
              </a:lnSpc>
            </a:pPr>
            <a:r>
              <a:rPr lang="en-US" sz="1600" dirty="0"/>
              <a:t>Employing linear regression, over 50% of the data points fall within the 95% confidence interval, indicating a certain negative correlation between education level and violations</a:t>
            </a:r>
          </a:p>
        </p:txBody>
      </p:sp>
      <p:pic>
        <p:nvPicPr>
          <p:cNvPr id="7" name="Picture 6" descr="A graph with red lines and white dots&#10;&#10;Description automatically generated"/>
          <p:cNvPicPr>
            <a:picLocks noChangeAspect="1"/>
          </p:cNvPicPr>
          <p:nvPr/>
        </p:nvPicPr>
        <p:blipFill>
          <a:blip r:embed="rId2"/>
          <a:stretch>
            <a:fillRect/>
          </a:stretch>
        </p:blipFill>
        <p:spPr>
          <a:xfrm>
            <a:off x="7626652" y="3565887"/>
            <a:ext cx="3792619" cy="3204762"/>
          </a:xfrm>
          <a:prstGeom prst="rect">
            <a:avLst/>
          </a:prstGeom>
        </p:spPr>
      </p:pic>
      <p:pic>
        <p:nvPicPr>
          <p:cNvPr id="5" name="Picture 4" descr="A screenshot of a graph&#10;&#10;Description automatically generated"/>
          <p:cNvPicPr>
            <a:picLocks noChangeAspect="1"/>
          </p:cNvPicPr>
          <p:nvPr/>
        </p:nvPicPr>
        <p:blipFill>
          <a:blip r:embed="rId3"/>
          <a:stretch>
            <a:fillRect/>
          </a:stretch>
        </p:blipFill>
        <p:spPr>
          <a:xfrm>
            <a:off x="7626652" y="137024"/>
            <a:ext cx="3792619" cy="3346986"/>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Rectangle 13"/>
          <p:cNvSpPr>
            <a:spLocks noGrp="1" noRot="1" noChangeAspect="1" noMove="1" noResize="1" noEditPoints="1" noAdjustHandles="1" noChangeArrowheads="1" noChangeShapeType="1" noTextEdit="1"/>
          </p:cNvSpPr>
          <p:nvPr/>
        </p:nvSpPr>
        <p:spPr>
          <a:xfrm>
            <a:off x="409573" y="633619"/>
            <a:ext cx="5457817" cy="5495925"/>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838198" y="978408"/>
            <a:ext cx="4607052" cy="1106424"/>
          </a:xfrm>
        </p:spPr>
        <p:txBody>
          <a:bodyPr>
            <a:normAutofit/>
          </a:bodyPr>
          <a:lstStyle/>
          <a:p>
            <a:r>
              <a:rPr lang="en-US" sz="2900" dirty="0"/>
              <a:t>Education Level vs. Violation Cont.</a:t>
            </a:r>
          </a:p>
        </p:txBody>
      </p:sp>
      <p:sp>
        <p:nvSpPr>
          <p:cNvPr id="16" name="Rectangle 15"/>
          <p:cNvSpPr>
            <a:spLocks noGrp="1" noRot="1" noChangeAspect="1" noMove="1" noResize="1" noEditPoints="1" noAdjustHandles="1" noChangeArrowheads="1" noChangeShapeType="1" noTextEdit="1"/>
          </p:cNvSpPr>
          <p:nvPr/>
        </p:nvSpPr>
        <p:spPr>
          <a:xfrm>
            <a:off x="345565" y="1181536"/>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Rectangle 17"/>
          <p:cNvSpPr>
            <a:spLocks noGrp="1" noRot="1" noChangeAspect="1" noMove="1" noResize="1" noEditPoints="1" noAdjustHandles="1" noChangeArrowheads="1" noChangeShapeType="1" noTextEdit="1"/>
          </p:cNvSpPr>
          <p:nvPr/>
        </p:nvSpPr>
        <p:spPr>
          <a:xfrm>
            <a:off x="877456" y="2185416"/>
            <a:ext cx="4446484" cy="9144"/>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p:cNvSpPr>
            <a:spLocks noGrp="1"/>
          </p:cNvSpPr>
          <p:nvPr>
            <p:ph idx="1"/>
          </p:nvPr>
        </p:nvSpPr>
        <p:spPr>
          <a:xfrm>
            <a:off x="431068" y="2636552"/>
            <a:ext cx="5457817" cy="3215624"/>
          </a:xfrm>
        </p:spPr>
        <p:txBody>
          <a:bodyPr>
            <a:noAutofit/>
          </a:bodyPr>
          <a:lstStyle/>
          <a:p>
            <a:pPr>
              <a:lnSpc>
                <a:spcPct val="100000"/>
              </a:lnSpc>
            </a:pPr>
            <a:r>
              <a:rPr lang="en-US" sz="1600" dirty="0"/>
              <a:t>Illustrate the bachelor's degree rate by neighborhood, showing Beacon Hill with the highest rate exceeding 85%, while Mattapan has the lowest, around 20%</a:t>
            </a:r>
          </a:p>
          <a:p>
            <a:pPr>
              <a:lnSpc>
                <a:spcPct val="100000"/>
              </a:lnSpc>
            </a:pPr>
            <a:r>
              <a:rPr lang="en-US" sz="1600" dirty="0"/>
              <a:t>Notably, despite Beacon Hill having the highest education rate, it also has the second highest number of violations per capita</a:t>
            </a:r>
          </a:p>
          <a:p>
            <a:pPr>
              <a:lnSpc>
                <a:spcPct val="100000"/>
              </a:lnSpc>
            </a:pPr>
            <a:r>
              <a:rPr lang="en-US" sz="1600" dirty="0"/>
              <a:t>Conversely, Dorchester, with the highest population and number of violations, ranks below fourth from the bottom in terms of education level</a:t>
            </a:r>
          </a:p>
        </p:txBody>
      </p:sp>
      <p:pic>
        <p:nvPicPr>
          <p:cNvPr id="9" name="Picture 8" descr="A graph of a number of people&#10;&#10;Description automatically generated"/>
          <p:cNvPicPr/>
          <p:nvPr/>
        </p:nvPicPr>
        <p:blipFill>
          <a:blip r:embed="rId2"/>
          <a:stretch>
            <a:fillRect/>
          </a:stretch>
        </p:blipFill>
        <p:spPr>
          <a:xfrm>
            <a:off x="6443198" y="3502136"/>
            <a:ext cx="5172993" cy="3282728"/>
          </a:xfrm>
          <a:prstGeom prst="rect">
            <a:avLst/>
          </a:prstGeom>
        </p:spPr>
      </p:pic>
      <p:pic>
        <p:nvPicPr>
          <p:cNvPr id="11" name="Picture 10" descr="A graph of a number of people&#10;&#10;Description automatically generated"/>
          <p:cNvPicPr/>
          <p:nvPr/>
        </p:nvPicPr>
        <p:blipFill>
          <a:blip r:embed="rId3"/>
          <a:stretch>
            <a:fillRect/>
          </a:stretch>
        </p:blipFill>
        <p:spPr>
          <a:xfrm>
            <a:off x="6443198" y="73168"/>
            <a:ext cx="5172993" cy="3355832"/>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1" name="Rectangle 20"/>
          <p:cNvSpPr>
            <a:spLocks noGrp="1" noRot="1" noChangeAspect="1" noMove="1" noResize="1" noEditPoints="1" noAdjustHandles="1" noChangeArrowheads="1" noChangeShapeType="1" noTextEdit="1"/>
          </p:cNvSpPr>
          <p:nvPr/>
        </p:nvSpPr>
        <p:spPr>
          <a:xfrm>
            <a:off x="409573" y="633619"/>
            <a:ext cx="5457817" cy="5495925"/>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734328" y="978407"/>
            <a:ext cx="4872314" cy="1106424"/>
          </a:xfrm>
        </p:spPr>
        <p:txBody>
          <a:bodyPr>
            <a:normAutofit/>
          </a:bodyPr>
          <a:lstStyle/>
          <a:p>
            <a:r>
              <a:rPr lang="en-US" altLang="zh-CN" sz="3200" dirty="0"/>
              <a:t>Insight 7: Time-based Analysis of Violations</a:t>
            </a:r>
            <a:endParaRPr lang="en-US" sz="2900" dirty="0"/>
          </a:p>
        </p:txBody>
      </p:sp>
      <p:sp>
        <p:nvSpPr>
          <p:cNvPr id="22" name="Rectangle 21"/>
          <p:cNvSpPr>
            <a:spLocks noGrp="1" noRot="1" noChangeAspect="1" noMove="1" noResize="1" noEditPoints="1" noAdjustHandles="1" noChangeArrowheads="1" noChangeShapeType="1" noTextEdit="1"/>
          </p:cNvSpPr>
          <p:nvPr/>
        </p:nvSpPr>
        <p:spPr>
          <a:xfrm>
            <a:off x="345565" y="1181536"/>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Rectangle 22"/>
          <p:cNvSpPr>
            <a:spLocks noGrp="1" noRot="1" noChangeAspect="1" noMove="1" noResize="1" noEditPoints="1" noAdjustHandles="1" noChangeArrowheads="1" noChangeShapeType="1" noTextEdit="1"/>
          </p:cNvSpPr>
          <p:nvPr/>
        </p:nvSpPr>
        <p:spPr>
          <a:xfrm>
            <a:off x="877456" y="2185416"/>
            <a:ext cx="4446484" cy="9144"/>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p:cNvSpPr>
            <a:spLocks noGrp="1"/>
          </p:cNvSpPr>
          <p:nvPr>
            <p:ph idx="1"/>
          </p:nvPr>
        </p:nvSpPr>
        <p:spPr>
          <a:xfrm>
            <a:off x="409573" y="2612355"/>
            <a:ext cx="5572127" cy="3518914"/>
          </a:xfrm>
        </p:spPr>
        <p:txBody>
          <a:bodyPr>
            <a:normAutofit/>
          </a:bodyPr>
          <a:lstStyle/>
          <a:p>
            <a:pPr>
              <a:lnSpc>
                <a:spcPct val="100000"/>
              </a:lnSpc>
            </a:pPr>
            <a:r>
              <a:rPr lang="en-US" altLang="zh-CN" sz="1600" dirty="0"/>
              <a:t>Same as Q3, we selected the top 10 most common types of violations from BUILDING_AND_PROPERTY_VIOLATIONS which focuses on property owners' responsibilities and PUBLIC_WORKS_VIOLATIONS which is more aligned with public safety and structural integrity</a:t>
            </a:r>
          </a:p>
          <a:p>
            <a:pPr>
              <a:lnSpc>
                <a:spcPct val="100000"/>
              </a:lnSpc>
            </a:pPr>
            <a:r>
              <a:rPr lang="en-US" sz="1600" dirty="0"/>
              <a:t>PUBLIC_WORKS_VIOLATIONS: recorded the number of violations per neighborhood annually and observed trends from around 2010 to 2024</a:t>
            </a:r>
          </a:p>
          <a:p>
            <a:pPr>
              <a:lnSpc>
                <a:spcPct val="100000"/>
              </a:lnSpc>
            </a:pPr>
            <a:r>
              <a:rPr lang="en-US" sz="1600" dirty="0"/>
              <a:t>Each neighborhood showed a trend of initially rising and then declining, resembling a hill, but the peak years varied</a:t>
            </a:r>
          </a:p>
        </p:txBody>
      </p:sp>
      <p:pic>
        <p:nvPicPr>
          <p:cNvPr id="5" name="Picture 4" descr="A graph with red and blue lines&#10;&#10;Description automatically generated"/>
          <p:cNvPicPr>
            <a:picLocks noChangeAspect="1"/>
          </p:cNvPicPr>
          <p:nvPr/>
        </p:nvPicPr>
        <p:blipFill rotWithShape="1">
          <a:blip r:embed="rId2"/>
          <a:srcRect r="3" b="4825"/>
          <a:stretch>
            <a:fillRect/>
          </a:stretch>
        </p:blipFill>
        <p:spPr>
          <a:xfrm>
            <a:off x="6324590" y="91445"/>
            <a:ext cx="5457817" cy="3337549"/>
          </a:xfrm>
          <a:prstGeom prst="rect">
            <a:avLst/>
          </a:prstGeom>
        </p:spPr>
      </p:pic>
      <p:pic>
        <p:nvPicPr>
          <p:cNvPr id="7" name="Picture 6" descr="A graph with red and blue lines&#10;&#10;Description automatically generated"/>
          <p:cNvPicPr>
            <a:picLocks noChangeAspect="1"/>
          </p:cNvPicPr>
          <p:nvPr/>
        </p:nvPicPr>
        <p:blipFill rotWithShape="1">
          <a:blip r:embed="rId3"/>
          <a:srcRect r="3" b="4453"/>
          <a:stretch>
            <a:fillRect/>
          </a:stretch>
        </p:blipFill>
        <p:spPr>
          <a:xfrm>
            <a:off x="6324590" y="3455708"/>
            <a:ext cx="5457817" cy="3337561"/>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ormAutofit/>
          </a:bodyPr>
          <a:lstStyle/>
          <a:p>
            <a:r>
              <a:rPr lang="en-US" sz="3400" dirty="0"/>
              <a:t>Quarters of the Year </a:t>
            </a:r>
            <a:br>
              <a:rPr lang="en-US" sz="3400" dirty="0"/>
            </a:br>
            <a:r>
              <a:rPr lang="en-US" sz="3400" dirty="0"/>
              <a:t>vs. Violations</a:t>
            </a:r>
          </a:p>
        </p:txBody>
      </p:sp>
      <p:sp>
        <p:nvSpPr>
          <p:cNvPr id="3" name="Content Placeholder 2"/>
          <p:cNvSpPr>
            <a:spLocks noGrp="1"/>
          </p:cNvSpPr>
          <p:nvPr>
            <p:ph idx="1"/>
          </p:nvPr>
        </p:nvSpPr>
        <p:spPr>
          <a:xfrm>
            <a:off x="5806502" y="548640"/>
            <a:ext cx="5902452" cy="1402080"/>
          </a:xfrm>
        </p:spPr>
        <p:txBody>
          <a:bodyPr>
            <a:normAutofit/>
          </a:bodyPr>
          <a:lstStyle/>
          <a:p>
            <a:pPr>
              <a:lnSpc>
                <a:spcPct val="100000"/>
              </a:lnSpc>
            </a:pPr>
            <a:r>
              <a:rPr lang="en-US" sz="1600" dirty="0"/>
              <a:t>Explored the relationship between seasons and violations</a:t>
            </a:r>
          </a:p>
          <a:p>
            <a:pPr>
              <a:lnSpc>
                <a:spcPct val="100000"/>
              </a:lnSpc>
            </a:pPr>
            <a:r>
              <a:rPr lang="en-US" sz="1600" dirty="0"/>
              <a:t>Each neighborhood displays unique characteristics, and there is no consistent trend applicable to all neighborhoods</a:t>
            </a:r>
          </a:p>
        </p:txBody>
      </p:sp>
      <p:pic>
        <p:nvPicPr>
          <p:cNvPr id="7" name="Picture 6" descr="A graph of different colored bars&#10;&#10;Description automatically generated"/>
          <p:cNvPicPr>
            <a:picLocks noChangeAspect="1"/>
          </p:cNvPicPr>
          <p:nvPr/>
        </p:nvPicPr>
        <p:blipFill>
          <a:blip r:embed="rId2"/>
          <a:stretch>
            <a:fillRect/>
          </a:stretch>
        </p:blipFill>
        <p:spPr>
          <a:xfrm>
            <a:off x="633132" y="2454574"/>
            <a:ext cx="5173370" cy="4138695"/>
          </a:xfrm>
          <a:prstGeom prst="rect">
            <a:avLst/>
          </a:prstGeom>
        </p:spPr>
      </p:pic>
      <p:pic>
        <p:nvPicPr>
          <p:cNvPr id="5" name="Picture 4" descr="A graph of different colored lines&#10;&#10;Description automatically generated with medium confidence"/>
          <p:cNvPicPr>
            <a:picLocks noChangeAspect="1"/>
          </p:cNvPicPr>
          <p:nvPr/>
        </p:nvPicPr>
        <p:blipFill>
          <a:blip r:embed="rId3"/>
          <a:stretch>
            <a:fillRect/>
          </a:stretch>
        </p:blipFill>
        <p:spPr>
          <a:xfrm>
            <a:off x="6287234" y="2449115"/>
            <a:ext cx="5180194" cy="4144154"/>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9" name="Rectangle 28"/>
          <p:cNvSpPr>
            <a:spLocks noGrp="1" noRot="1" noChangeAspect="1" noMove="1" noResize="1" noEditPoints="1" noAdjustHandles="1" noChangeArrowheads="1" noChangeShapeType="1" noTextEdit="1"/>
          </p:cNvSpPr>
          <p:nvPr/>
        </p:nvSpPr>
        <p:spPr>
          <a:xfrm>
            <a:off x="409575" y="633619"/>
            <a:ext cx="6838569" cy="5495925"/>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841246" y="978619"/>
            <a:ext cx="5991244" cy="1106424"/>
          </a:xfrm>
        </p:spPr>
        <p:txBody>
          <a:bodyPr>
            <a:normAutofit/>
          </a:bodyPr>
          <a:lstStyle/>
          <a:p>
            <a:r>
              <a:rPr lang="en-US" sz="3200" dirty="0"/>
              <a:t>Boston Building Violations Analysis</a:t>
            </a:r>
          </a:p>
        </p:txBody>
      </p:sp>
      <p:sp>
        <p:nvSpPr>
          <p:cNvPr id="31" name="Rectangle 30"/>
          <p:cNvSpPr>
            <a:spLocks noGrp="1" noRot="1" noChangeAspect="1" noMove="1" noResize="1" noEditPoints="1" noAdjustHandles="1" noChangeArrowheads="1" noChangeShapeType="1" noTextEdit="1"/>
          </p:cNvSpPr>
          <p:nvPr/>
        </p:nvSpPr>
        <p:spPr>
          <a:xfrm>
            <a:off x="345567" y="1171300"/>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Rectangle 32"/>
          <p:cNvSpPr>
            <a:spLocks noGrp="1" noRot="1" noChangeAspect="1" noMove="1" noResize="1" noEditPoints="1" noAdjustHandles="1" noChangeArrowheads="1" noChangeShapeType="1" noTextEdit="1"/>
          </p:cNvSpPr>
          <p:nvPr/>
        </p:nvSpPr>
        <p:spPr>
          <a:xfrm>
            <a:off x="877458" y="2093976"/>
            <a:ext cx="5846683" cy="9144"/>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p:cNvSpPr>
            <a:spLocks noGrp="1"/>
          </p:cNvSpPr>
          <p:nvPr>
            <p:ph idx="1"/>
          </p:nvPr>
        </p:nvSpPr>
        <p:spPr>
          <a:xfrm>
            <a:off x="770011" y="2318129"/>
            <a:ext cx="6061576" cy="3560251"/>
          </a:xfrm>
        </p:spPr>
        <p:txBody>
          <a:bodyPr>
            <a:normAutofit/>
          </a:bodyPr>
          <a:lstStyle/>
          <a:p>
            <a:pPr>
              <a:lnSpc>
                <a:spcPct val="100000"/>
              </a:lnSpc>
            </a:pPr>
            <a:r>
              <a:rPr lang="en-US" sz="1700" b="1" i="1" dirty="0"/>
              <a:t>Objective:</a:t>
            </a:r>
            <a:r>
              <a:rPr lang="en-US" sz="1700" dirty="0"/>
              <a:t> </a:t>
            </a:r>
          </a:p>
          <a:p>
            <a:pPr marL="457200" lvl="1" indent="0">
              <a:lnSpc>
                <a:spcPct val="100000"/>
              </a:lnSpc>
              <a:buNone/>
            </a:pPr>
            <a:r>
              <a:rPr lang="en-US" altLang="zh-CN" sz="1700" dirty="0"/>
              <a:t>U</a:t>
            </a:r>
            <a:r>
              <a:rPr lang="en-US" sz="1700" dirty="0"/>
              <a:t>ncover patterns and trends in building violations across Boston, identifying hotspots and recurring issues that may require attention from urban planners and policymakers</a:t>
            </a:r>
          </a:p>
          <a:p>
            <a:pPr>
              <a:lnSpc>
                <a:spcPct val="100000"/>
              </a:lnSpc>
            </a:pPr>
            <a:r>
              <a:rPr lang="en-US" sz="1700" b="1" i="1" dirty="0"/>
              <a:t>Significance:</a:t>
            </a:r>
            <a:r>
              <a:rPr lang="en-US" sz="1700" dirty="0"/>
              <a:t> </a:t>
            </a:r>
          </a:p>
          <a:p>
            <a:pPr marL="457200" lvl="1" indent="0">
              <a:lnSpc>
                <a:spcPct val="100000"/>
              </a:lnSpc>
              <a:buNone/>
            </a:pPr>
            <a:r>
              <a:rPr lang="en-US" sz="1700" dirty="0"/>
              <a:t>Building violations can impact community safety, property values, and urban development. By analyzing these violations, we aim to provide actionable insights that can help improve regulatory compliance and enhance living conditions in Boston</a:t>
            </a:r>
          </a:p>
        </p:txBody>
      </p:sp>
      <p:pic>
        <p:nvPicPr>
          <p:cNvPr id="5" name="Picture 4" descr="Aerial view of buildings"/>
          <p:cNvPicPr>
            <a:picLocks noChangeAspect="1"/>
          </p:cNvPicPr>
          <p:nvPr/>
        </p:nvPicPr>
        <p:blipFill rotWithShape="1">
          <a:blip r:embed="rId2"/>
          <a:srcRect l="19293" r="36829" b="-1"/>
          <a:stretch>
            <a:fillRect/>
          </a:stretch>
        </p:blipFill>
        <p:spPr>
          <a:xfrm>
            <a:off x="7922417" y="630936"/>
            <a:ext cx="3612451" cy="5495544"/>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329812" y="433577"/>
            <a:ext cx="4572000" cy="1160462"/>
          </a:xfrm>
        </p:spPr>
        <p:txBody>
          <a:bodyPr anchor="b">
            <a:normAutofit/>
          </a:bodyPr>
          <a:lstStyle/>
          <a:p>
            <a:r>
              <a:rPr lang="en-US" sz="3600"/>
              <a:t>Analysis by Quarter Cont.</a:t>
            </a:r>
            <a:endParaRPr lang="en-US" sz="3600" dirty="0"/>
          </a:p>
        </p:txBody>
      </p:sp>
      <p:sp>
        <p:nvSpPr>
          <p:cNvPr id="3" name="Content Placeholder 2"/>
          <p:cNvSpPr>
            <a:spLocks noGrp="1"/>
          </p:cNvSpPr>
          <p:nvPr>
            <p:ph idx="4294967295"/>
          </p:nvPr>
        </p:nvSpPr>
        <p:spPr>
          <a:xfrm>
            <a:off x="137160" y="1829770"/>
            <a:ext cx="6149340" cy="2064050"/>
          </a:xfrm>
        </p:spPr>
        <p:txBody>
          <a:bodyPr>
            <a:normAutofit/>
          </a:bodyPr>
          <a:lstStyle/>
          <a:p>
            <a:pPr>
              <a:lnSpc>
                <a:spcPct val="100000"/>
              </a:lnSpc>
            </a:pPr>
            <a:r>
              <a:rPr lang="en-US" sz="1700"/>
              <a:t>Explored the overall case by quarter: the second and third quarters have slightly higher median violation numbers and quartile ranges than the first and fourth quarters</a:t>
            </a:r>
          </a:p>
          <a:p>
            <a:pPr>
              <a:lnSpc>
                <a:spcPct val="100000"/>
              </a:lnSpc>
            </a:pPr>
            <a:r>
              <a:rPr lang="en-US" sz="1700"/>
              <a:t>Overall violations are declining, but each quarter has had years when it led in numbers, showing that no certain quarter is consistently prone to more violations</a:t>
            </a:r>
          </a:p>
          <a:p>
            <a:pPr>
              <a:lnSpc>
                <a:spcPct val="100000"/>
              </a:lnSpc>
            </a:pPr>
            <a:endParaRPr lang="en-US" sz="1700" dirty="0"/>
          </a:p>
        </p:txBody>
      </p:sp>
      <p:pic>
        <p:nvPicPr>
          <p:cNvPr id="9" name="Picture 8" descr="A graph with colorful lines and dots&#10;&#10;Description automatically generated"/>
          <p:cNvPicPr>
            <a:picLocks noChangeAspect="1"/>
          </p:cNvPicPr>
          <p:nvPr/>
        </p:nvPicPr>
        <p:blipFill>
          <a:blip r:embed="rId2"/>
          <a:stretch>
            <a:fillRect/>
          </a:stretch>
        </p:blipFill>
        <p:spPr>
          <a:xfrm>
            <a:off x="6339842" y="433577"/>
            <a:ext cx="5135878" cy="3299801"/>
          </a:xfrm>
          <a:prstGeom prst="rect">
            <a:avLst/>
          </a:prstGeom>
        </p:spPr>
      </p:pic>
      <p:pic>
        <p:nvPicPr>
          <p:cNvPr id="5" name="Picture 4" descr="A screenshot of a graph&#10;&#10;Description automatically generated"/>
          <p:cNvPicPr>
            <a:picLocks noChangeAspect="1"/>
          </p:cNvPicPr>
          <p:nvPr/>
        </p:nvPicPr>
        <p:blipFill>
          <a:blip r:embed="rId3"/>
          <a:stretch>
            <a:fillRect/>
          </a:stretch>
        </p:blipFill>
        <p:spPr>
          <a:xfrm>
            <a:off x="6690362" y="3959883"/>
            <a:ext cx="4122418" cy="2648652"/>
          </a:xfrm>
          <a:prstGeom prst="rect">
            <a:avLst/>
          </a:prstGeom>
        </p:spPr>
      </p:pic>
      <p:pic>
        <p:nvPicPr>
          <p:cNvPr id="7" name="Picture 6" descr="A graph of a graph&#10;&#10;Description automatically generated with medium confidence"/>
          <p:cNvPicPr>
            <a:picLocks noChangeAspect="1"/>
          </p:cNvPicPr>
          <p:nvPr/>
        </p:nvPicPr>
        <p:blipFill>
          <a:blip r:embed="rId4"/>
          <a:stretch>
            <a:fillRect/>
          </a:stretch>
        </p:blipFill>
        <p:spPr>
          <a:xfrm>
            <a:off x="1488566" y="3959883"/>
            <a:ext cx="4154747" cy="2648651"/>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graph with red and blue lines&#10;&#10;Description automatically generated"/>
          <p:cNvPicPr>
            <a:picLocks noChangeAspect="1"/>
          </p:cNvPicPr>
          <p:nvPr/>
        </p:nvPicPr>
        <p:blipFill rotWithShape="1">
          <a:blip r:embed="rId2"/>
          <a:srcRect r="3" b="4079"/>
          <a:stretch>
            <a:fillRect/>
          </a:stretch>
        </p:blipFill>
        <p:spPr>
          <a:xfrm>
            <a:off x="409593" y="91445"/>
            <a:ext cx="5457817" cy="3337549"/>
          </a:xfrm>
          <a:prstGeom prst="rect">
            <a:avLst/>
          </a:prstGeom>
        </p:spPr>
      </p:pic>
      <p:pic>
        <p:nvPicPr>
          <p:cNvPr id="5" name="Picture 4" descr="A graph with red and blue lines&#10;&#10;Description automatically generated"/>
          <p:cNvPicPr>
            <a:picLocks noChangeAspect="1"/>
          </p:cNvPicPr>
          <p:nvPr/>
        </p:nvPicPr>
        <p:blipFill rotWithShape="1">
          <a:blip r:embed="rId3"/>
          <a:srcRect r="3" b="2937"/>
          <a:stretch>
            <a:fillRect/>
          </a:stretch>
        </p:blipFill>
        <p:spPr>
          <a:xfrm>
            <a:off x="409593" y="3451633"/>
            <a:ext cx="5457817" cy="3337561"/>
          </a:xfrm>
          <a:prstGeom prst="rect">
            <a:avLst/>
          </a:prstGeom>
        </p:spPr>
      </p:pic>
      <p:sp useBgFill="1">
        <p:nvSpPr>
          <p:cNvPr id="28" name="Rectangle 27"/>
          <p:cNvSpPr>
            <a:spLocks noGrp="1" noRot="1" noChangeAspect="1" noMove="1" noResize="1" noEditPoints="1" noAdjustHandles="1" noChangeArrowheads="1" noChangeShapeType="1" noTextEdit="1"/>
          </p:cNvSpPr>
          <p:nvPr/>
        </p:nvSpPr>
        <p:spPr>
          <a:xfrm>
            <a:off x="6324590" y="633619"/>
            <a:ext cx="5457817" cy="5495925"/>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6753215" y="978408"/>
            <a:ext cx="4607052" cy="1106424"/>
          </a:xfrm>
        </p:spPr>
        <p:txBody>
          <a:bodyPr>
            <a:normAutofit/>
          </a:bodyPr>
          <a:lstStyle/>
          <a:p>
            <a:r>
              <a:rPr lang="en-US" sz="2900"/>
              <a:t>Temporal Analysis Cont.</a:t>
            </a:r>
          </a:p>
        </p:txBody>
      </p:sp>
      <p:sp>
        <p:nvSpPr>
          <p:cNvPr id="30" name="Rectangle 29"/>
          <p:cNvSpPr>
            <a:spLocks noGrp="1" noRot="1" noChangeAspect="1" noMove="1" noResize="1" noEditPoints="1" noAdjustHandles="1" noChangeArrowheads="1" noChangeShapeType="1" noTextEdit="1"/>
          </p:cNvSpPr>
          <p:nvPr/>
        </p:nvSpPr>
        <p:spPr>
          <a:xfrm>
            <a:off x="6260582" y="1185618"/>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Rectangle 31"/>
          <p:cNvSpPr>
            <a:spLocks noGrp="1" noRot="1" noChangeAspect="1" noMove="1" noResize="1" noEditPoints="1" noAdjustHandles="1" noChangeArrowheads="1" noChangeShapeType="1" noTextEdit="1"/>
          </p:cNvSpPr>
          <p:nvPr/>
        </p:nvSpPr>
        <p:spPr>
          <a:xfrm>
            <a:off x="6792473" y="2185416"/>
            <a:ext cx="4446484" cy="9144"/>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p:cNvSpPr>
            <a:spLocks noGrp="1"/>
          </p:cNvSpPr>
          <p:nvPr>
            <p:ph idx="1"/>
          </p:nvPr>
        </p:nvSpPr>
        <p:spPr>
          <a:xfrm>
            <a:off x="6300796" y="2659691"/>
            <a:ext cx="5457817" cy="3931920"/>
          </a:xfrm>
        </p:spPr>
        <p:txBody>
          <a:bodyPr>
            <a:normAutofit/>
          </a:bodyPr>
          <a:lstStyle/>
          <a:p>
            <a:pPr>
              <a:lnSpc>
                <a:spcPct val="100000"/>
              </a:lnSpc>
            </a:pPr>
            <a:r>
              <a:rPr lang="en-US" sz="1600" dirty="0"/>
              <a:t>A similar analysis as before for BUILDING_AND_PROPERTY_VIOLATIONS</a:t>
            </a:r>
          </a:p>
          <a:p>
            <a:pPr>
              <a:lnSpc>
                <a:spcPct val="100000"/>
              </a:lnSpc>
            </a:pPr>
            <a:r>
              <a:rPr lang="en-US" sz="1600" dirty="0"/>
              <a:t>This dataset indicates an increasing trend in the number of violations across most neighborhoods from 2015 to 2020 which differs with the last dataset</a:t>
            </a:r>
          </a:p>
          <a:p>
            <a:pPr>
              <a:lnSpc>
                <a:spcPct val="100000"/>
              </a:lnSpc>
            </a:pPr>
            <a:r>
              <a:rPr lang="en-US" sz="1600" dirty="0"/>
              <a:t>Specifically, Allston and Fenway have seen a steady increase in violations over recent years. </a:t>
            </a:r>
          </a:p>
          <a:p>
            <a:pPr>
              <a:lnSpc>
                <a:spcPct val="100000"/>
              </a:lnSpc>
            </a:pPr>
            <a:r>
              <a:rPr lang="en-US" sz="1600" dirty="0"/>
              <a:t>This trend could likely be associated with changes in regulatory enforcement or other external factors affecting these areas.</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Rectangle 13"/>
          <p:cNvSpPr>
            <a:spLocks noGrp="1" noRot="1" noChangeAspect="1" noMove="1" noResize="1" noEditPoints="1" noAdjustHandles="1" noChangeArrowheads="1" noChangeShapeType="1" noTextEdit="1"/>
          </p:cNvSpPr>
          <p:nvPr/>
        </p:nvSpPr>
        <p:spPr>
          <a:xfrm>
            <a:off x="409573" y="633619"/>
            <a:ext cx="6852464" cy="5495925"/>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838196" y="978408"/>
            <a:ext cx="6007608" cy="1106424"/>
          </a:xfrm>
        </p:spPr>
        <p:txBody>
          <a:bodyPr>
            <a:normAutofit/>
          </a:bodyPr>
          <a:lstStyle/>
          <a:p>
            <a:r>
              <a:rPr lang="en-US" sz="2800" dirty="0"/>
              <a:t>Quarters of the Year vs. Violations</a:t>
            </a:r>
          </a:p>
        </p:txBody>
      </p:sp>
      <p:sp>
        <p:nvSpPr>
          <p:cNvPr id="16" name="Rectangle 15"/>
          <p:cNvSpPr>
            <a:spLocks noGrp="1" noRot="1" noChangeAspect="1" noMove="1" noResize="1" noEditPoints="1" noAdjustHandles="1" noChangeArrowheads="1" noChangeShapeType="1" noTextEdit="1"/>
          </p:cNvSpPr>
          <p:nvPr/>
        </p:nvSpPr>
        <p:spPr>
          <a:xfrm>
            <a:off x="345565" y="1181536"/>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Rectangle 17"/>
          <p:cNvSpPr>
            <a:spLocks noGrp="1" noRot="1" noChangeAspect="1" noMove="1" noResize="1" noEditPoints="1" noAdjustHandles="1" noChangeArrowheads="1" noChangeShapeType="1" noTextEdit="1"/>
          </p:cNvSpPr>
          <p:nvPr/>
        </p:nvSpPr>
        <p:spPr>
          <a:xfrm>
            <a:off x="877454" y="2121408"/>
            <a:ext cx="5824728" cy="9144"/>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p:cNvSpPr>
            <a:spLocks noGrp="1"/>
          </p:cNvSpPr>
          <p:nvPr>
            <p:ph idx="1"/>
          </p:nvPr>
        </p:nvSpPr>
        <p:spPr>
          <a:xfrm>
            <a:off x="463027" y="2774097"/>
            <a:ext cx="6375271" cy="2418564"/>
          </a:xfrm>
        </p:spPr>
        <p:txBody>
          <a:bodyPr>
            <a:normAutofit/>
          </a:bodyPr>
          <a:lstStyle/>
          <a:p>
            <a:pPr>
              <a:lnSpc>
                <a:spcPct val="100000"/>
              </a:lnSpc>
            </a:pPr>
            <a:r>
              <a:rPr lang="en-US" sz="1700" dirty="0"/>
              <a:t>Explored the relationship between quarters and violations: the number of violations in the third quarter exceeds the other three quarters</a:t>
            </a:r>
          </a:p>
          <a:p>
            <a:pPr>
              <a:lnSpc>
                <a:spcPct val="100000"/>
              </a:lnSpc>
            </a:pPr>
            <a:r>
              <a:rPr lang="en-US" sz="1700" dirty="0"/>
              <a:t>Suggests that issues such as property maintenance, cleanliness, and compliance with city ordinances are more likely to occur in the third quarter</a:t>
            </a:r>
          </a:p>
          <a:p>
            <a:pPr>
              <a:lnSpc>
                <a:spcPct val="100000"/>
              </a:lnSpc>
            </a:pPr>
            <a:r>
              <a:rPr lang="en-US" sz="1700" dirty="0"/>
              <a:t>May be closely related to the moving season associated with the start of the academic year</a:t>
            </a:r>
          </a:p>
        </p:txBody>
      </p:sp>
      <p:pic>
        <p:nvPicPr>
          <p:cNvPr id="7" name="Picture 6" descr="A graph of a bar graph&#10;&#10;Description automatically generated"/>
          <p:cNvPicPr>
            <a:picLocks noChangeAspect="1"/>
          </p:cNvPicPr>
          <p:nvPr/>
        </p:nvPicPr>
        <p:blipFill>
          <a:blip r:embed="rId2"/>
          <a:stretch>
            <a:fillRect/>
          </a:stretch>
        </p:blipFill>
        <p:spPr>
          <a:xfrm>
            <a:off x="7313685" y="339574"/>
            <a:ext cx="4744035" cy="2976882"/>
          </a:xfrm>
          <a:prstGeom prst="rect">
            <a:avLst/>
          </a:prstGeom>
        </p:spPr>
      </p:pic>
      <p:pic>
        <p:nvPicPr>
          <p:cNvPr id="5" name="Picture 4" descr="A screenshot of a graph&#10;&#10;Description automatically generated"/>
          <p:cNvPicPr>
            <a:picLocks noChangeAspect="1"/>
          </p:cNvPicPr>
          <p:nvPr/>
        </p:nvPicPr>
        <p:blipFill>
          <a:blip r:embed="rId3"/>
          <a:stretch>
            <a:fillRect/>
          </a:stretch>
        </p:blipFill>
        <p:spPr>
          <a:xfrm>
            <a:off x="7326045" y="3373475"/>
            <a:ext cx="4731675" cy="2980955"/>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Rectangle 13"/>
          <p:cNvSpPr>
            <a:spLocks noGrp="1" noRot="1" noChangeAspect="1" noMove="1" noResize="1" noEditPoints="1" noAdjustHandles="1" noChangeArrowheads="1" noChangeShapeType="1" noTextEdit="1"/>
          </p:cNvSpPr>
          <p:nvPr/>
        </p:nvSpPr>
        <p:spPr>
          <a:xfrm>
            <a:off x="554416" y="365125"/>
            <a:ext cx="11167447" cy="2089317"/>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1051560" y="586822"/>
            <a:ext cx="3538728" cy="1645920"/>
          </a:xfrm>
        </p:spPr>
        <p:txBody>
          <a:bodyPr>
            <a:normAutofit/>
          </a:bodyPr>
          <a:lstStyle/>
          <a:p>
            <a:r>
              <a:rPr lang="en-US" sz="3200"/>
              <a:t>Analysis By Quarter Cont.</a:t>
            </a:r>
          </a:p>
        </p:txBody>
      </p:sp>
      <p:sp>
        <p:nvSpPr>
          <p:cNvPr id="16" name="Rectangle 15"/>
          <p:cNvSpPr>
            <a:spLocks noGrp="1" noRot="1" noChangeAspect="1" noMove="1" noResize="1" noEditPoints="1" noAdjustHandles="1" noChangeArrowheads="1" noChangeShapeType="1" noTextEdit="1"/>
          </p:cNvSpPr>
          <p:nvPr/>
        </p:nvSpPr>
        <p:spPr>
          <a:xfrm>
            <a:off x="490408" y="1057739"/>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Rectangle 17"/>
          <p:cNvSpPr>
            <a:spLocks noGrp="1" noRot="1" noChangeAspect="1" noMove="1" noResize="1" noEditPoints="1" noAdjustHandles="1" noChangeArrowheads="1" noChangeShapeType="1" noTextEdit="1"/>
          </p:cNvSpPr>
          <p:nvPr/>
        </p:nvSpPr>
        <p:spPr>
          <a:xfrm rot="5400000">
            <a:off x="4248113" y="1405210"/>
            <a:ext cx="1463040" cy="9144"/>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p:cNvSpPr>
            <a:spLocks noGrp="1"/>
          </p:cNvSpPr>
          <p:nvPr>
            <p:ph idx="1"/>
          </p:nvPr>
        </p:nvSpPr>
        <p:spPr>
          <a:xfrm>
            <a:off x="5144704" y="586822"/>
            <a:ext cx="6212144" cy="1645920"/>
          </a:xfrm>
        </p:spPr>
        <p:txBody>
          <a:bodyPr anchor="ctr">
            <a:normAutofit/>
          </a:bodyPr>
          <a:lstStyle/>
          <a:p>
            <a:pPr>
              <a:lnSpc>
                <a:spcPct val="100000"/>
              </a:lnSpc>
            </a:pPr>
            <a:r>
              <a:rPr lang="en-US" sz="1600" dirty="0"/>
              <a:t>Left one shows the third quarter is gradually becoming the quarter with the most violations</a:t>
            </a:r>
          </a:p>
          <a:p>
            <a:pPr>
              <a:lnSpc>
                <a:spcPct val="100000"/>
              </a:lnSpc>
            </a:pPr>
            <a:r>
              <a:rPr lang="en-US" sz="1600" dirty="0"/>
              <a:t>The right shows the situation in each neighborhood is chaotic and lacks clear characteristics</a:t>
            </a:r>
          </a:p>
        </p:txBody>
      </p:sp>
      <p:pic>
        <p:nvPicPr>
          <p:cNvPr id="7" name="Picture 6" descr="A graph of different colored lines&#10;&#10;Description automatically generated"/>
          <p:cNvPicPr>
            <a:picLocks noChangeAspect="1"/>
          </p:cNvPicPr>
          <p:nvPr/>
        </p:nvPicPr>
        <p:blipFill>
          <a:blip r:embed="rId2"/>
          <a:stretch>
            <a:fillRect/>
          </a:stretch>
        </p:blipFill>
        <p:spPr>
          <a:xfrm>
            <a:off x="6796048" y="2676139"/>
            <a:ext cx="4713006" cy="3770404"/>
          </a:xfrm>
          <a:prstGeom prst="rect">
            <a:avLst/>
          </a:prstGeom>
        </p:spPr>
      </p:pic>
      <p:pic>
        <p:nvPicPr>
          <p:cNvPr id="5" name="Picture 4" descr="A graph of a line graph&#10;&#10;Description automatically generated with medium confidence"/>
          <p:cNvPicPr>
            <a:picLocks noChangeAspect="1"/>
          </p:cNvPicPr>
          <p:nvPr/>
        </p:nvPicPr>
        <p:blipFill>
          <a:blip r:embed="rId3"/>
          <a:stretch>
            <a:fillRect/>
          </a:stretch>
        </p:blipFill>
        <p:spPr>
          <a:xfrm>
            <a:off x="554416" y="2676139"/>
            <a:ext cx="6032647" cy="3770404"/>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41248" y="251312"/>
            <a:ext cx="10506456" cy="1010264"/>
          </a:xfrm>
        </p:spPr>
        <p:txBody>
          <a:bodyPr anchor="ctr">
            <a:normAutofit/>
          </a:bodyPr>
          <a:lstStyle/>
          <a:p>
            <a:r>
              <a:rPr lang="en-US" dirty="0"/>
              <a:t>Economic Influences on Violations</a:t>
            </a:r>
          </a:p>
        </p:txBody>
      </p:sp>
      <p:sp>
        <p:nvSpPr>
          <p:cNvPr id="23" name="Rectangle 22"/>
          <p:cNvSpPr>
            <a:spLocks noGrp="1" noRot="1" noChangeAspect="1" noMove="1" noResize="1" noEditPoints="1" noAdjustHandles="1" noChangeArrowheads="1" noChangeShapeType="1" noTextEdit="1"/>
          </p:cNvSpPr>
          <p:nvPr/>
        </p:nvSpPr>
        <p:spPr>
          <a:xfrm>
            <a:off x="0" y="417618"/>
            <a:ext cx="128016" cy="6314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Rectangle 24"/>
          <p:cNvSpPr>
            <a:spLocks noGrp="1" noRot="1" noChangeAspect="1" noMove="1" noResize="1" noEditPoints="1" noAdjustHandles="1" noChangeArrowheads="1" noChangeShapeType="1" noTextEdit="1"/>
          </p:cNvSpPr>
          <p:nvPr/>
        </p:nvSpPr>
        <p:spPr>
          <a:xfrm>
            <a:off x="841248" y="1380864"/>
            <a:ext cx="1050645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7" name="Content Placeholder 2"/>
          <p:cNvGraphicFramePr>
            <a:graphicFrameLocks noGrp="1"/>
          </p:cNvGraphicFramePr>
          <p:nvPr>
            <p:ph idx="1"/>
          </p:nvPr>
        </p:nvGraphicFramePr>
        <p:xfrm>
          <a:off x="838200" y="1650222"/>
          <a:ext cx="10506456" cy="458494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35"/>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8" name="Rectangle 37"/>
          <p:cNvSpPr>
            <a:spLocks noGrp="1" noRot="1" noChangeAspect="1" noMove="1" noResize="1" noEditPoints="1" noAdjustHandles="1" noChangeArrowheads="1" noChangeShapeType="1" noTextEdit="1"/>
          </p:cNvSpPr>
          <p:nvPr/>
        </p:nvSpPr>
        <p:spPr>
          <a:xfrm>
            <a:off x="409575" y="633619"/>
            <a:ext cx="6838569" cy="5495925"/>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841246" y="978619"/>
            <a:ext cx="5991244" cy="1106424"/>
          </a:xfrm>
        </p:spPr>
        <p:txBody>
          <a:bodyPr>
            <a:normAutofit/>
          </a:bodyPr>
          <a:lstStyle/>
          <a:p>
            <a:r>
              <a:rPr lang="en-US" sz="3200" dirty="0"/>
              <a:t>Insight 8: Rent Index vs. Violation Frequency</a:t>
            </a:r>
          </a:p>
        </p:txBody>
      </p:sp>
      <p:sp>
        <p:nvSpPr>
          <p:cNvPr id="40" name="Rectangle 39"/>
          <p:cNvSpPr>
            <a:spLocks noGrp="1" noRot="1" noChangeAspect="1" noMove="1" noResize="1" noEditPoints="1" noAdjustHandles="1" noChangeArrowheads="1" noChangeShapeType="1" noTextEdit="1"/>
          </p:cNvSpPr>
          <p:nvPr/>
        </p:nvSpPr>
        <p:spPr>
          <a:xfrm>
            <a:off x="345567" y="1171300"/>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2" name="Rectangle 41"/>
          <p:cNvSpPr>
            <a:spLocks noGrp="1" noRot="1" noChangeAspect="1" noMove="1" noResize="1" noEditPoints="1" noAdjustHandles="1" noChangeArrowheads="1" noChangeShapeType="1" noTextEdit="1"/>
          </p:cNvSpPr>
          <p:nvPr/>
        </p:nvSpPr>
        <p:spPr>
          <a:xfrm>
            <a:off x="877458" y="2093976"/>
            <a:ext cx="5846683" cy="9144"/>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p:cNvSpPr>
            <a:spLocks noGrp="1"/>
          </p:cNvSpPr>
          <p:nvPr>
            <p:ph idx="1"/>
          </p:nvPr>
        </p:nvSpPr>
        <p:spPr>
          <a:xfrm>
            <a:off x="614570" y="2242811"/>
            <a:ext cx="6217920" cy="3885607"/>
          </a:xfrm>
        </p:spPr>
        <p:txBody>
          <a:bodyPr>
            <a:noAutofit/>
          </a:bodyPr>
          <a:lstStyle/>
          <a:p>
            <a:pPr>
              <a:lnSpc>
                <a:spcPct val="100000"/>
              </a:lnSpc>
            </a:pPr>
            <a:r>
              <a:rPr lang="en-US" sz="1400" b="1" dirty="0"/>
              <a:t>Rental Index:</a:t>
            </a:r>
          </a:p>
          <a:p>
            <a:pPr marL="457200" lvl="1" indent="0">
              <a:lnSpc>
                <a:spcPct val="100000"/>
              </a:lnSpc>
              <a:buNone/>
            </a:pPr>
            <a:r>
              <a:rPr lang="en-US" sz="1400" dirty="0"/>
              <a:t>Zillow’s Observed Rent Index (ZORI) serves as our proxy for housing quality. It is a weighted average designed to reflect the rents of all properties in the market, smoothing out the extreme values</a:t>
            </a:r>
          </a:p>
          <a:p>
            <a:pPr>
              <a:lnSpc>
                <a:spcPct val="100000"/>
              </a:lnSpc>
            </a:pPr>
            <a:r>
              <a:rPr lang="en-US" sz="1400" b="1" dirty="0"/>
              <a:t>Violation Frequency:</a:t>
            </a:r>
          </a:p>
          <a:p>
            <a:pPr marL="457200" lvl="1" indent="0">
              <a:lnSpc>
                <a:spcPct val="100000"/>
              </a:lnSpc>
              <a:buNone/>
            </a:pPr>
            <a:r>
              <a:rPr lang="en-US" altLang="zh-CN" sz="1400" dirty="0"/>
              <a:t>C</a:t>
            </a:r>
            <a:r>
              <a:rPr lang="en-US" sz="1400" dirty="0"/>
              <a:t>alculated per 1,000 residential units to ensure comparability across zip codes with varying numbers of residential properties</a:t>
            </a:r>
          </a:p>
          <a:p>
            <a:pPr>
              <a:lnSpc>
                <a:spcPct val="100000"/>
              </a:lnSpc>
            </a:pPr>
            <a:r>
              <a:rPr lang="en-US" sz="1400" b="1" dirty="0"/>
              <a:t>Linear Regression Findings:</a:t>
            </a:r>
          </a:p>
          <a:p>
            <a:pPr marL="457200" lvl="1" indent="0">
              <a:lnSpc>
                <a:spcPct val="100000"/>
              </a:lnSpc>
              <a:buNone/>
            </a:pPr>
            <a:r>
              <a:rPr lang="en-US" sz="1400" dirty="0"/>
              <a:t>Our linear regression model reveals a downward trend line</a:t>
            </a:r>
          </a:p>
          <a:p>
            <a:pPr>
              <a:lnSpc>
                <a:spcPct val="100000"/>
              </a:lnSpc>
            </a:pPr>
            <a:r>
              <a:rPr lang="en-US" sz="1400" b="1" dirty="0"/>
              <a:t>Statistical Interpretation:</a:t>
            </a:r>
          </a:p>
          <a:p>
            <a:pPr marL="457200" lvl="1" indent="0">
              <a:lnSpc>
                <a:spcPct val="100000"/>
              </a:lnSpc>
              <a:buNone/>
            </a:pPr>
            <a:r>
              <a:rPr lang="en-US" sz="1400" dirty="0"/>
              <a:t>While the overall trend supports our hypothesis, the presence of outliers signifies the influence of additional factors</a:t>
            </a:r>
          </a:p>
        </p:txBody>
      </p:sp>
      <p:pic>
        <p:nvPicPr>
          <p:cNvPr id="4" name="图片 1" descr="图表, 散点图&#10;&#10;描述已自动生成"/>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7679814" y="2072580"/>
            <a:ext cx="4097657" cy="2612256"/>
          </a:xfrm>
          <a:prstGeom prst="rect">
            <a:avLst/>
          </a:prstGeom>
          <a:noFill/>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Avenir Next LT Pro"/>
              <a:ea typeface="+mn-ea"/>
              <a:cs typeface="+mn-cs"/>
            </a:endParaRPr>
          </a:p>
        </p:txBody>
      </p:sp>
      <p:sp>
        <p:nvSpPr>
          <p:cNvPr id="2" name="Title 1"/>
          <p:cNvSpPr>
            <a:spLocks noGrp="1"/>
          </p:cNvSpPr>
          <p:nvPr>
            <p:ph type="title"/>
          </p:nvPr>
        </p:nvSpPr>
        <p:spPr>
          <a:xfrm>
            <a:off x="612647" y="1078992"/>
            <a:ext cx="4434137" cy="1865376"/>
          </a:xfrm>
        </p:spPr>
        <p:txBody>
          <a:bodyPr anchor="t">
            <a:normAutofit/>
          </a:bodyPr>
          <a:lstStyle/>
          <a:p>
            <a:r>
              <a:rPr lang="en-US" sz="3100" dirty="0"/>
              <a:t>Insight 9: </a:t>
            </a:r>
            <a:br>
              <a:rPr lang="en-US" sz="3100" dirty="0"/>
            </a:br>
            <a:r>
              <a:rPr lang="en-US" sz="3100" dirty="0"/>
              <a:t>Household Income vs. Violation Frequency</a:t>
            </a:r>
          </a:p>
        </p:txBody>
      </p:sp>
      <p:sp>
        <p:nvSpPr>
          <p:cNvPr id="3" name="Content Placeholder 2"/>
          <p:cNvSpPr>
            <a:spLocks noGrp="1"/>
          </p:cNvSpPr>
          <p:nvPr>
            <p:ph idx="1"/>
          </p:nvPr>
        </p:nvSpPr>
        <p:spPr>
          <a:xfrm>
            <a:off x="5340096" y="1078991"/>
            <a:ext cx="6007608" cy="5051638"/>
          </a:xfrm>
        </p:spPr>
        <p:txBody>
          <a:bodyPr>
            <a:normAutofit/>
          </a:bodyPr>
          <a:lstStyle/>
          <a:p>
            <a:pPr>
              <a:lnSpc>
                <a:spcPct val="100000"/>
              </a:lnSpc>
            </a:pPr>
            <a:r>
              <a:rPr lang="en-US" sz="1500" dirty="0"/>
              <a:t>Used the median household income data to construct a socio-economic profile for each ZIP code. Then juxtaposed this data with violation frequencies to investigate potential economic disparities</a:t>
            </a:r>
          </a:p>
          <a:p>
            <a:pPr>
              <a:lnSpc>
                <a:spcPct val="100000"/>
              </a:lnSpc>
            </a:pPr>
            <a:r>
              <a:rPr lang="en-US" sz="1500" dirty="0"/>
              <a:t>Regression Analysis Insights:</a:t>
            </a:r>
          </a:p>
          <a:p>
            <a:pPr marL="457200" lvl="1" indent="0">
              <a:lnSpc>
                <a:spcPct val="100000"/>
              </a:lnSpc>
              <a:buNone/>
            </a:pPr>
            <a:r>
              <a:rPr lang="en-US" sz="1500" dirty="0"/>
              <a:t>The linear regression model depicted in the accompanying graph demonstrates a clear negative correlation</a:t>
            </a:r>
          </a:p>
          <a:p>
            <a:pPr marL="457200" lvl="1" indent="0">
              <a:lnSpc>
                <a:spcPct val="100000"/>
              </a:lnSpc>
              <a:buNone/>
            </a:pPr>
            <a:r>
              <a:rPr lang="en-US" sz="1500" dirty="0"/>
              <a:t>The slope of our regression line is negative, and most data points fall close to this line, indicating a strong relationship between income levels and housing violation frequencies</a:t>
            </a:r>
          </a:p>
          <a:p>
            <a:pPr>
              <a:lnSpc>
                <a:spcPct val="100000"/>
              </a:lnSpc>
            </a:pPr>
            <a:r>
              <a:rPr lang="en-US" sz="1500" dirty="0"/>
              <a:t>Contextual Analysis:</a:t>
            </a:r>
          </a:p>
          <a:p>
            <a:pPr marL="457200" lvl="1" indent="0">
              <a:lnSpc>
                <a:spcPct val="100000"/>
              </a:lnSpc>
              <a:buNone/>
            </a:pPr>
            <a:r>
              <a:rPr lang="en-US" sz="1500" dirty="0"/>
              <a:t>This inverse relationship may be indicative of higher-income households having more resources for property upkeep and adherence to housing regulations, thereby reducing the likelihood of incurring violations</a:t>
            </a:r>
          </a:p>
          <a:p>
            <a:pPr marL="457200" lvl="1" indent="0">
              <a:lnSpc>
                <a:spcPct val="100000"/>
              </a:lnSpc>
              <a:buNone/>
            </a:pPr>
            <a:r>
              <a:rPr lang="en-US" sz="1500" dirty="0"/>
              <a:t>Nonetheless, the trend's outliers suggest that income is not the sole determinant of housing conditions</a:t>
            </a:r>
          </a:p>
        </p:txBody>
      </p:sp>
      <p:sp>
        <p:nvSpPr>
          <p:cNvPr id="11" name="Rectangle 10"/>
          <p:cNvSpPr>
            <a:spLocks noGrp="1" noRot="1" noChangeAspect="1" noMove="1" noResize="1" noEditPoints="1" noAdjustHandles="1" noChangeArrowheads="1" noChangeShapeType="1" noTextEdit="1"/>
          </p:cNvSpPr>
          <p:nvPr/>
        </p:nvSpPr>
        <p:spPr>
          <a:xfrm rot="5400000">
            <a:off x="853202" y="363389"/>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图片 3" descr="图表, 散点图&#10;&#10;描述已自动生成"/>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33517" y="3132759"/>
            <a:ext cx="4705596" cy="299787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p:cNvSpPr>
            <a:spLocks noGrp="1" noRot="1" noChangeAspect="1" noMove="1" noResize="1" noEditPoints="1" noAdjustHandles="1" noChangeArrowheads="1" noChangeShapeType="1" noTextEdit="1"/>
          </p:cNvSpPr>
          <p:nvPr/>
        </p:nvSpPr>
        <p:spPr>
          <a:xfrm>
            <a:off x="409575" y="633619"/>
            <a:ext cx="6838569" cy="5495925"/>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841246" y="978619"/>
            <a:ext cx="5991244" cy="1106424"/>
          </a:xfrm>
        </p:spPr>
        <p:txBody>
          <a:bodyPr>
            <a:normAutofit/>
          </a:bodyPr>
          <a:lstStyle/>
          <a:p>
            <a:r>
              <a:rPr lang="en-US" sz="3200" dirty="0"/>
              <a:t>Insight 10: Income to Rent Ratio vs. Violations</a:t>
            </a:r>
          </a:p>
        </p:txBody>
      </p:sp>
      <p:sp>
        <p:nvSpPr>
          <p:cNvPr id="13" name="Rectangle 12"/>
          <p:cNvSpPr>
            <a:spLocks noGrp="1" noRot="1" noChangeAspect="1" noMove="1" noResize="1" noEditPoints="1" noAdjustHandles="1" noChangeArrowheads="1" noChangeShapeType="1" noTextEdit="1"/>
          </p:cNvSpPr>
          <p:nvPr/>
        </p:nvSpPr>
        <p:spPr>
          <a:xfrm>
            <a:off x="345567" y="1171300"/>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p:cNvSpPr>
            <a:spLocks noGrp="1" noRot="1" noChangeAspect="1" noMove="1" noResize="1" noEditPoints="1" noAdjustHandles="1" noChangeArrowheads="1" noChangeShapeType="1" noTextEdit="1"/>
          </p:cNvSpPr>
          <p:nvPr/>
        </p:nvSpPr>
        <p:spPr>
          <a:xfrm>
            <a:off x="877458" y="2093976"/>
            <a:ext cx="5846683" cy="9144"/>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p:cNvSpPr>
            <a:spLocks noGrp="1"/>
          </p:cNvSpPr>
          <p:nvPr>
            <p:ph idx="1"/>
          </p:nvPr>
        </p:nvSpPr>
        <p:spPr>
          <a:xfrm>
            <a:off x="841248" y="2252870"/>
            <a:ext cx="5993892" cy="3560251"/>
          </a:xfrm>
        </p:spPr>
        <p:txBody>
          <a:bodyPr>
            <a:normAutofit lnSpcReduction="10000"/>
          </a:bodyPr>
          <a:lstStyle/>
          <a:p>
            <a:pPr>
              <a:lnSpc>
                <a:spcPct val="100000"/>
              </a:lnSpc>
            </a:pPr>
            <a:r>
              <a:rPr lang="en-US" sz="1400" dirty="0"/>
              <a:t>Delving deeper, beyond absolute income levels, we examined the proportion of income that households allocate towards rent, hypothesizing that a lower income-to-rent ratio may correspond to a lesser likelihood of housing violations, reflecting better living conditions and maintenance capacity.</a:t>
            </a:r>
          </a:p>
          <a:p>
            <a:pPr>
              <a:lnSpc>
                <a:spcPct val="100000"/>
              </a:lnSpc>
            </a:pPr>
            <a:r>
              <a:rPr lang="en-US" sz="1400" dirty="0"/>
              <a:t>Our regression model indicates a positive slope, suggesting that as the proportion of income spent on rent decreases, the frequency of violations per 1,000 units also diminishes. </a:t>
            </a:r>
          </a:p>
          <a:p>
            <a:pPr>
              <a:lnSpc>
                <a:spcPct val="100000"/>
              </a:lnSpc>
            </a:pPr>
            <a:r>
              <a:rPr lang="en-US" sz="1400" dirty="0"/>
              <a:t>This relationship, while present, is not as pronounced as the income-violation correlation, signaling that affordability plays a role, but its influence is subtler.</a:t>
            </a:r>
          </a:p>
          <a:p>
            <a:pPr>
              <a:lnSpc>
                <a:spcPct val="100000"/>
              </a:lnSpc>
            </a:pPr>
            <a:r>
              <a:rPr lang="en-US" sz="1400" dirty="0"/>
              <a:t>A lower income-to-rent ratio may indicate more disposable income for home maintenance and investment in living conditions, which could contribute to compliance with building standards. However, the modest slope of the trend line and the variability among data points remind us that affordability is one piece of a larger puzzle.</a:t>
            </a:r>
          </a:p>
        </p:txBody>
      </p:sp>
      <p:pic>
        <p:nvPicPr>
          <p:cNvPr id="4" name="图片 4" descr="图表, 散点图&#10;&#10;描述已自动生成"/>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7357073" y="1976856"/>
            <a:ext cx="4501119" cy="2869463"/>
          </a:xfrm>
          <a:prstGeom prst="rect">
            <a:avLst/>
          </a:prstGeom>
          <a:noFill/>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p:cNvSpPr>
            <a:spLocks noGrp="1" noRot="1" noChangeAspect="1" noMove="1" noResize="1" noEditPoints="1" noAdjustHandles="1" noChangeArrowheads="1" noChangeShapeType="1" noTextEdit="1"/>
          </p:cNvSpPr>
          <p:nvPr/>
        </p:nvSpPr>
        <p:spPr>
          <a:xfrm>
            <a:off x="0" y="0"/>
            <a:ext cx="1219200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Freeform: Shape 9"/>
          <p:cNvSpPr>
            <a:spLocks noGrp="1" noRot="1" noChangeAspect="1" noMove="1" noResize="1" noEditPoints="1" noAdjustHandles="1" noChangeArrowheads="1" noChangeShapeType="1" noTextEdit="1"/>
          </p:cNvSpPr>
          <p:nvPr/>
        </p:nvSpPr>
        <p:spPr>
          <a:xfrm>
            <a:off x="-1" y="0"/>
            <a:ext cx="4818889" cy="6858000"/>
          </a:xfrm>
          <a:custGeom>
            <a:avLst/>
            <a:gdLst>
              <a:gd name="connsiteX0" fmla="*/ 0 w 4818889"/>
              <a:gd name="connsiteY0" fmla="*/ 0 h 6858000"/>
              <a:gd name="connsiteX1" fmla="*/ 3605911 w 4818889"/>
              <a:gd name="connsiteY1" fmla="*/ 0 h 6858000"/>
              <a:gd name="connsiteX2" fmla="*/ 3668894 w 4818889"/>
              <a:gd name="connsiteY2" fmla="*/ 69271 h 6858000"/>
              <a:gd name="connsiteX3" fmla="*/ 4818889 w 4818889"/>
              <a:gd name="connsiteY3" fmla="*/ 3429000 h 6858000"/>
              <a:gd name="connsiteX4" fmla="*/ 3668894 w 4818889"/>
              <a:gd name="connsiteY4" fmla="*/ 6788730 h 6858000"/>
              <a:gd name="connsiteX5" fmla="*/ 3605911 w 4818889"/>
              <a:gd name="connsiteY5" fmla="*/ 6858000 h 6858000"/>
              <a:gd name="connsiteX6" fmla="*/ 0 w 481888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8889" h="6858000">
                <a:moveTo>
                  <a:pt x="0" y="0"/>
                </a:moveTo>
                <a:lnTo>
                  <a:pt x="3605911" y="0"/>
                </a:lnTo>
                <a:lnTo>
                  <a:pt x="3668894" y="69271"/>
                </a:lnTo>
                <a:cubicBezTo>
                  <a:pt x="4379420" y="929100"/>
                  <a:pt x="4818889" y="2116944"/>
                  <a:pt x="4818889" y="3429000"/>
                </a:cubicBezTo>
                <a:cubicBezTo>
                  <a:pt x="4818889" y="4741056"/>
                  <a:pt x="4379420" y="5928900"/>
                  <a:pt x="3668894" y="6788730"/>
                </a:cubicBezTo>
                <a:lnTo>
                  <a:pt x="3605911"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Freeform: Shape 11"/>
          <p:cNvSpPr>
            <a:spLocks noGrp="1" noRot="1" noChangeAspect="1" noMove="1" noResize="1" noEditPoints="1" noAdjustHandles="1" noChangeArrowheads="1" noChangeShapeType="1" noTextEdit="1"/>
          </p:cNvSpPr>
          <p:nvPr/>
        </p:nvSpPr>
        <p:spPr>
          <a:xfrm>
            <a:off x="1" y="0"/>
            <a:ext cx="4811477" cy="6858000"/>
          </a:xfrm>
          <a:custGeom>
            <a:avLst/>
            <a:gdLst>
              <a:gd name="connsiteX0" fmla="*/ 0 w 4811477"/>
              <a:gd name="connsiteY0" fmla="*/ 0 h 6858000"/>
              <a:gd name="connsiteX1" fmla="*/ 3598499 w 4811477"/>
              <a:gd name="connsiteY1" fmla="*/ 0 h 6858000"/>
              <a:gd name="connsiteX2" fmla="*/ 3661482 w 4811477"/>
              <a:gd name="connsiteY2" fmla="*/ 69271 h 6858000"/>
              <a:gd name="connsiteX3" fmla="*/ 4811477 w 4811477"/>
              <a:gd name="connsiteY3" fmla="*/ 3429000 h 6858000"/>
              <a:gd name="connsiteX4" fmla="*/ 3661482 w 4811477"/>
              <a:gd name="connsiteY4" fmla="*/ 6788730 h 6858000"/>
              <a:gd name="connsiteX5" fmla="*/ 3598499 w 4811477"/>
              <a:gd name="connsiteY5" fmla="*/ 6858000 h 6858000"/>
              <a:gd name="connsiteX6" fmla="*/ 0 w 481147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1477" h="6858000">
                <a:moveTo>
                  <a:pt x="0" y="0"/>
                </a:moveTo>
                <a:lnTo>
                  <a:pt x="3598499" y="0"/>
                </a:lnTo>
                <a:lnTo>
                  <a:pt x="3661482" y="69271"/>
                </a:lnTo>
                <a:cubicBezTo>
                  <a:pt x="4372008" y="929100"/>
                  <a:pt x="4811477" y="2116944"/>
                  <a:pt x="4811477" y="3429000"/>
                </a:cubicBezTo>
                <a:cubicBezTo>
                  <a:pt x="4811477" y="4741056"/>
                  <a:pt x="4372008" y="5928900"/>
                  <a:pt x="3661482" y="6788730"/>
                </a:cubicBezTo>
                <a:lnTo>
                  <a:pt x="3598499"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621792" y="1161288"/>
            <a:ext cx="3602736" cy="4526280"/>
          </a:xfrm>
        </p:spPr>
        <p:txBody>
          <a:bodyPr>
            <a:normAutofit/>
          </a:bodyPr>
          <a:lstStyle/>
          <a:p>
            <a:r>
              <a:rPr lang="en-US" dirty="0"/>
              <a:t>Economic Influence Takeaways</a:t>
            </a:r>
          </a:p>
        </p:txBody>
      </p:sp>
      <p:sp>
        <p:nvSpPr>
          <p:cNvPr id="14" name="Rectangle 13"/>
          <p:cNvSpPr>
            <a:spLocks noGrp="1" noRot="1" noChangeAspect="1" noMove="1" noResize="1" noEditPoints="1" noAdjustHandles="1" noChangeArrowheads="1" noChangeShapeType="1" noTextEdit="1"/>
          </p:cNvSpPr>
          <p:nvPr/>
        </p:nvSpPr>
        <p:spPr>
          <a:xfrm>
            <a:off x="0" y="3102049"/>
            <a:ext cx="128016" cy="65390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p:cNvSpPr>
            <a:spLocks noGrp="1"/>
          </p:cNvSpPr>
          <p:nvPr>
            <p:ph idx="1"/>
          </p:nvPr>
        </p:nvSpPr>
        <p:spPr>
          <a:xfrm>
            <a:off x="5099572" y="831225"/>
            <a:ext cx="6470636" cy="5195550"/>
          </a:xfrm>
        </p:spPr>
        <p:txBody>
          <a:bodyPr anchor="ctr">
            <a:normAutofit lnSpcReduction="10000"/>
          </a:bodyPr>
          <a:lstStyle/>
          <a:p>
            <a:pPr>
              <a:lnSpc>
                <a:spcPct val="100000"/>
              </a:lnSpc>
              <a:buFont typeface="Wingdings" panose="05000000000000000000" pitchFamily="2" charset="2"/>
              <a:buChar char="v"/>
            </a:pPr>
            <a:r>
              <a:rPr lang="en-US" sz="1600" dirty="0"/>
              <a:t>Key Insights:</a:t>
            </a:r>
          </a:p>
          <a:p>
            <a:pPr lvl="1">
              <a:lnSpc>
                <a:spcPct val="100000"/>
              </a:lnSpc>
            </a:pPr>
            <a:r>
              <a:rPr lang="en-US" sz="1600" dirty="0"/>
              <a:t>Areas with higher Rent Index values, reflecting higher rents, generally report fewer violations per 1,000 units, suggesting better housing quality and maintenance.</a:t>
            </a:r>
          </a:p>
          <a:p>
            <a:pPr lvl="1">
              <a:lnSpc>
                <a:spcPct val="100000"/>
              </a:lnSpc>
            </a:pPr>
            <a:r>
              <a:rPr lang="en-US" sz="1600" dirty="0"/>
              <a:t>Higher household incomes are associated with lower rates of violations, indicating that economic prosperity could translate into improved housing conditions and compliance.</a:t>
            </a:r>
          </a:p>
          <a:p>
            <a:pPr lvl="1">
              <a:lnSpc>
                <a:spcPct val="100000"/>
              </a:lnSpc>
            </a:pPr>
            <a:r>
              <a:rPr lang="en-US" sz="1600" dirty="0"/>
              <a:t>The Income to Rent Ratio, while less pronounced, still underscores the importance of affordability and disposable income in the context of housing quality.</a:t>
            </a:r>
          </a:p>
          <a:p>
            <a:pPr>
              <a:lnSpc>
                <a:spcPct val="100000"/>
              </a:lnSpc>
              <a:buFont typeface="Wingdings" panose="05000000000000000000" pitchFamily="2" charset="2"/>
              <a:buChar char="v"/>
            </a:pPr>
            <a:r>
              <a:rPr lang="en-US" sz="1600" dirty="0"/>
              <a:t>Policy Implications:</a:t>
            </a:r>
          </a:p>
          <a:p>
            <a:pPr lvl="1">
              <a:lnSpc>
                <a:spcPct val="100000"/>
              </a:lnSpc>
            </a:pPr>
            <a:r>
              <a:rPr lang="en-US" sz="1600" dirty="0"/>
              <a:t>The data informs us that interventions aimed at improving housing conditions and reducing violations should be socio-economically sensitive, targeting not just the physical infrastructures but also the economic realities of residents.</a:t>
            </a:r>
          </a:p>
          <a:p>
            <a:pPr lvl="1">
              <a:lnSpc>
                <a:spcPct val="100000"/>
              </a:lnSpc>
            </a:pPr>
            <a:r>
              <a:rPr lang="en-US" sz="1600" dirty="0"/>
              <a:t>Policies could include targeted subsidies for housing maintenance in lower-income areas, incentives for landlords to improve property conditions, and community-based initiatives to raise awareness about housing standards.</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Conclusion</a:t>
            </a:r>
            <a:endParaRPr lang="zh-CN" altLang="en-US" dirty="0"/>
          </a:p>
        </p:txBody>
      </p:sp>
      <p:sp>
        <p:nvSpPr>
          <p:cNvPr id="3" name="内容占位符 2"/>
          <p:cNvSpPr>
            <a:spLocks noGrp="1"/>
          </p:cNvSpPr>
          <p:nvPr>
            <p:ph idx="1"/>
          </p:nvPr>
        </p:nvSpPr>
        <p:spPr>
          <a:xfrm>
            <a:off x="594360" y="2293620"/>
            <a:ext cx="10689336" cy="3878580"/>
          </a:xfrm>
        </p:spPr>
        <p:txBody>
          <a:bodyPr>
            <a:normAutofit fontScale="85000" lnSpcReduction="20000"/>
          </a:bodyPr>
          <a:lstStyle/>
          <a:p>
            <a:pPr marL="0" indent="0">
              <a:buNone/>
            </a:pPr>
            <a:r>
              <a:rPr lang="en-US" altLang="zh-CN" dirty="0"/>
              <a:t>Base questions recap with revises</a:t>
            </a:r>
          </a:p>
          <a:p>
            <a:pPr lvl="1"/>
            <a:r>
              <a:rPr lang="en-US" altLang="zh-CN" dirty="0"/>
              <a:t>Create metrics of # of violations compared to # of units</a:t>
            </a:r>
          </a:p>
          <a:p>
            <a:pPr lvl="1"/>
            <a:r>
              <a:rPr lang="en-US" altLang="zh-CN" dirty="0"/>
              <a:t>Keep boundaries clear in heatmaps</a:t>
            </a:r>
          </a:p>
          <a:p>
            <a:pPr marL="457200" lvl="1" indent="0">
              <a:buNone/>
            </a:pPr>
            <a:endParaRPr lang="en-US" altLang="zh-CN" dirty="0"/>
          </a:p>
          <a:p>
            <a:pPr marL="0" indent="0">
              <a:buNone/>
            </a:pPr>
            <a:r>
              <a:rPr lang="en-US" altLang="zh-CN" dirty="0"/>
              <a:t>Extension - three parts</a:t>
            </a:r>
          </a:p>
          <a:p>
            <a:pPr lvl="1"/>
            <a:r>
              <a:rPr lang="en-US" altLang="zh-CN" b="1" dirty="0"/>
              <a:t>People Relation</a:t>
            </a:r>
            <a:r>
              <a:rPr lang="en-US" altLang="zh-CN" dirty="0"/>
              <a:t>: Population → Education Level</a:t>
            </a:r>
          </a:p>
          <a:p>
            <a:pPr lvl="1"/>
            <a:r>
              <a:rPr lang="en-US" altLang="zh-CN" b="1" dirty="0"/>
              <a:t>Time-based Analysis</a:t>
            </a:r>
            <a:r>
              <a:rPr lang="en-US" altLang="zh-CN" dirty="0"/>
              <a:t>: Quarters of the Year</a:t>
            </a:r>
          </a:p>
          <a:p>
            <a:pPr lvl="1"/>
            <a:r>
              <a:rPr lang="en-US" altLang="zh-CN" b="1" dirty="0"/>
              <a:t>Economic Influences: </a:t>
            </a:r>
            <a:r>
              <a:rPr lang="en-US" altLang="zh-CN" dirty="0"/>
              <a:t>Rent Index, Household Income and Income to Rent Ratio</a:t>
            </a:r>
          </a:p>
          <a:p>
            <a:pPr lvl="1"/>
            <a:endParaRPr lang="en-US" altLang="zh-CN" dirty="0"/>
          </a:p>
          <a:p>
            <a:pPr marL="457200" lvl="1" indent="0">
              <a:buNone/>
            </a:pPr>
            <a:endParaRPr lang="en-US" altLang="zh-CN" dirty="0"/>
          </a:p>
          <a:p>
            <a:pPr marL="0" indent="0" algn="ctr">
              <a:buNone/>
            </a:pPr>
            <a:r>
              <a:rPr lang="en-US" altLang="zh-CN" sz="4800" i="1" dirty="0"/>
              <a:t>Q &amp; A</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Analytical Approach and Methodologies</a:t>
            </a:r>
          </a:p>
        </p:txBody>
      </p:sp>
      <p:sp>
        <p:nvSpPr>
          <p:cNvPr id="3" name="Content Placeholder 2"/>
          <p:cNvSpPr>
            <a:spLocks noGrp="1"/>
          </p:cNvSpPr>
          <p:nvPr>
            <p:ph idx="1"/>
          </p:nvPr>
        </p:nvSpPr>
        <p:spPr>
          <a:xfrm>
            <a:off x="794811" y="2306619"/>
            <a:ext cx="10602378" cy="4002741"/>
          </a:xfrm>
        </p:spPr>
        <p:txBody>
          <a:bodyPr>
            <a:normAutofit fontScale="92500" lnSpcReduction="10000"/>
          </a:bodyPr>
          <a:lstStyle/>
          <a:p>
            <a:pPr>
              <a:lnSpc>
                <a:spcPct val="100000"/>
              </a:lnSpc>
            </a:pPr>
            <a:r>
              <a:rPr lang="en-US" sz="1700" b="1" i="1" dirty="0"/>
              <a:t>Analytical Techniques Used:</a:t>
            </a:r>
          </a:p>
          <a:p>
            <a:pPr lvl="1">
              <a:lnSpc>
                <a:spcPct val="100000"/>
              </a:lnSpc>
            </a:pPr>
            <a:r>
              <a:rPr lang="en-US" sz="1700" u="sng" dirty="0"/>
              <a:t>Descriptive Analytics</a:t>
            </a:r>
            <a:r>
              <a:rPr lang="en-US" sz="1700" dirty="0"/>
              <a:t>: Initial exploration of data through summary statistics to understand the distribution and central tendencies of violation incidents.</a:t>
            </a:r>
          </a:p>
          <a:p>
            <a:pPr lvl="1">
              <a:lnSpc>
                <a:spcPct val="100000"/>
              </a:lnSpc>
            </a:pPr>
            <a:r>
              <a:rPr lang="en-US" sz="1700" u="sng" dirty="0"/>
              <a:t>Geospatial Analysis</a:t>
            </a:r>
            <a:r>
              <a:rPr lang="en-US" sz="1700" dirty="0"/>
              <a:t>: Utilize geographic data to create heatmaps and location-based insights, which help visualize the concentration of violations across different neighborhoods.</a:t>
            </a:r>
          </a:p>
          <a:p>
            <a:pPr lvl="1">
              <a:lnSpc>
                <a:spcPct val="100000"/>
              </a:lnSpc>
            </a:pPr>
            <a:r>
              <a:rPr lang="en-US" sz="1700" u="sng" dirty="0"/>
              <a:t>Trend Analysis</a:t>
            </a:r>
            <a:r>
              <a:rPr lang="en-US" sz="1700" dirty="0"/>
              <a:t>: Examine data over time to identify patterns or changes in the frequency of violations, which could indicate the effectiveness of policies or shifts in compliance behavior.</a:t>
            </a:r>
          </a:p>
          <a:p>
            <a:pPr lvl="1">
              <a:lnSpc>
                <a:spcPct val="100000"/>
              </a:lnSpc>
            </a:pPr>
            <a:r>
              <a:rPr lang="en-US" sz="1700" u="sng" dirty="0"/>
              <a:t>Clustering Analysis</a:t>
            </a:r>
            <a:r>
              <a:rPr lang="en-US" sz="1700" dirty="0"/>
              <a:t>: Apply machine learning method to group categorical data. </a:t>
            </a:r>
          </a:p>
          <a:p>
            <a:pPr>
              <a:lnSpc>
                <a:spcPct val="100000"/>
              </a:lnSpc>
            </a:pPr>
            <a:r>
              <a:rPr lang="en-US" sz="1700" b="1" i="1" dirty="0"/>
              <a:t>Visualization Tools Employed:</a:t>
            </a:r>
          </a:p>
          <a:p>
            <a:pPr lvl="1">
              <a:lnSpc>
                <a:spcPct val="100000"/>
              </a:lnSpc>
            </a:pPr>
            <a:r>
              <a:rPr lang="en-US" sz="1700" u="sng" dirty="0"/>
              <a:t>Heatmaps</a:t>
            </a:r>
            <a:r>
              <a:rPr lang="en-US" sz="1700" dirty="0"/>
              <a:t>: Used to identify high-density areas of violations and understand geographical distributions.</a:t>
            </a:r>
          </a:p>
          <a:p>
            <a:pPr lvl="1">
              <a:lnSpc>
                <a:spcPct val="100000"/>
              </a:lnSpc>
            </a:pPr>
            <a:r>
              <a:rPr lang="en-US" sz="1700" u="sng" dirty="0"/>
              <a:t>Bar Graphs and Pie Charts</a:t>
            </a:r>
            <a:r>
              <a:rPr lang="en-US" sz="1700" dirty="0"/>
              <a:t>: Employed to present categorical data, such as the most common types of violations and the distribution across various streets and neighborhoods.</a:t>
            </a:r>
          </a:p>
          <a:p>
            <a:pPr lvl="1">
              <a:lnSpc>
                <a:spcPct val="100000"/>
              </a:lnSpc>
            </a:pPr>
            <a:r>
              <a:rPr lang="en-US" sz="1700" u="sng" dirty="0"/>
              <a:t>Python Libraries</a:t>
            </a:r>
            <a:r>
              <a:rPr lang="en-US" sz="1700" dirty="0"/>
              <a:t>: Pandas for data manipulation, Folium for creating interactive maps, Matplotlib, and Seaborn for generating static visualizations, and etc.</a:t>
            </a:r>
          </a:p>
          <a:p>
            <a:pPr>
              <a:lnSpc>
                <a:spcPct val="100000"/>
              </a:lnSpc>
            </a:pPr>
            <a:endParaRPr lang="en-US" sz="1700" dirty="0"/>
          </a:p>
          <a:p>
            <a:endParaRPr lang="en-US"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p:cNvSpPr>
            <a:spLocks noGrp="1" noRot="1" noChangeAspect="1" noMove="1" noResize="1" noEditPoints="1" noAdjustHandles="1" noChangeArrowheads="1" noChangeShapeType="1" noTextEdit="1"/>
          </p:cNvSpPr>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Rectangle 23"/>
          <p:cNvSpPr>
            <a:spLocks noGrp="1" noRot="1" noChangeAspect="1" noMove="1" noResize="1" noEditPoints="1" noAdjustHandles="1" noChangeArrowheads="1" noChangeShapeType="1" noTextEdit="1"/>
          </p:cNvSpPr>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6" name="Rectangle 25"/>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8" name="Freeform: Shape 27"/>
          <p:cNvSpPr>
            <a:spLocks noGrp="1" noRot="1" noChangeAspect="1" noMove="1" noResize="1" noEditPoints="1" noAdjustHandles="1" noChangeArrowheads="1" noChangeShapeType="1" noTextEdit="1"/>
          </p:cNvSpPr>
          <p:nvPr/>
        </p:nvSpPr>
        <p:spPr>
          <a:xfrm>
            <a:off x="1114425" y="0"/>
            <a:ext cx="9963150"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solidFill>
              <a:schemeClr val="tx2">
                <a:lumMod val="10000"/>
                <a:lumOff val="90000"/>
              </a:schemeClr>
            </a:solidFill>
          </a:ln>
          <a:effectLst>
            <a:outerShdw blurRad="63500" sx="102000" sy="102000" algn="ctr" rotWithShape="0">
              <a:schemeClr val="bg1">
                <a:lumMod val="8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30" name="Freeform: Shape 29"/>
          <p:cNvSpPr>
            <a:spLocks noGrp="1" noRot="1" noChangeAspect="1" noMove="1" noResize="1" noEditPoints="1" noAdjustHandles="1" noChangeArrowheads="1" noChangeShapeType="1" noTextEdit="1"/>
          </p:cNvSpPr>
          <p:nvPr/>
        </p:nvSpPr>
        <p:spPr>
          <a:xfrm>
            <a:off x="1121664" y="0"/>
            <a:ext cx="9948672"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1524003" y="1999615"/>
            <a:ext cx="9144000" cy="2764028"/>
          </a:xfrm>
        </p:spPr>
        <p:txBody>
          <a:bodyPr vert="horz" lIns="91440" tIns="45720" rIns="91440" bIns="45720" rtlCol="0" anchor="ctr">
            <a:normAutofit/>
          </a:bodyPr>
          <a:lstStyle/>
          <a:p>
            <a:pPr algn="ctr"/>
            <a:r>
              <a:rPr lang="en-US" sz="7200" dirty="0"/>
              <a:t>Thanks for watching!</a:t>
            </a:r>
          </a:p>
        </p:txBody>
      </p:sp>
      <p:sp>
        <p:nvSpPr>
          <p:cNvPr id="32" name="Rectangle 31"/>
          <p:cNvSpPr>
            <a:spLocks noGrp="1" noRot="1" noChangeAspect="1" noMove="1" noResize="1" noEditPoints="1" noAdjustHandles="1" noChangeArrowheads="1" noChangeShapeType="1" noTextEdit="1"/>
          </p:cNvSpPr>
          <p:nvPr/>
        </p:nvSpPr>
        <p:spPr>
          <a:xfrm>
            <a:off x="3718560" y="5183902"/>
            <a:ext cx="4754880" cy="274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p:cNvSpPr>
            <a:spLocks noGrp="1" noRot="1" noChangeAspect="1" noMove="1" noResize="1" noEditPoints="1" noAdjustHandles="1" noChangeArrowheads="1" noChangeShapeType="1" noTextEdit="1"/>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8" name="Rectangle 27"/>
          <p:cNvSpPr>
            <a:spLocks noGrp="1" noRot="1" noChangeAspect="1" noMove="1" noResize="1" noEditPoints="1" noAdjustHandles="1" noChangeArrowheads="1" noChangeShapeType="1" noTextEdit="1"/>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Rectangle 29"/>
          <p:cNvSpPr>
            <a:spLocks noGrp="1" noRot="1" noChangeAspect="1" noMove="1" noResize="1" noEditPoints="1" noAdjustHandles="1" noChangeArrowheads="1" noChangeShapeType="1" noTextEdit="1"/>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32" name="Rectangle 31"/>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59234" y="957447"/>
            <a:ext cx="3383280" cy="4943105"/>
          </a:xfrm>
        </p:spPr>
        <p:txBody>
          <a:bodyPr vert="horz" lIns="91440" tIns="45720" rIns="91440" bIns="45720" rtlCol="0" anchor="ctr">
            <a:normAutofit/>
          </a:bodyPr>
          <a:lstStyle/>
          <a:p>
            <a:pPr>
              <a:lnSpc>
                <a:spcPct val="90000"/>
              </a:lnSpc>
            </a:pPr>
            <a:r>
              <a:rPr lang="en-US" sz="3800" dirty="0"/>
              <a:t>Key Questions Addressed</a:t>
            </a:r>
          </a:p>
        </p:txBody>
      </p:sp>
      <p:sp>
        <p:nvSpPr>
          <p:cNvPr id="34" name="Rectangle 33"/>
          <p:cNvSpPr>
            <a:spLocks noGrp="1" noRot="1" noChangeAspect="1" noMove="1" noResize="1" noEditPoints="1" noAdjustHandles="1" noChangeArrowheads="1" noChangeShapeType="1" noTextEdit="1"/>
          </p:cNvSpPr>
          <p:nvPr/>
        </p:nvSpPr>
        <p:spPr>
          <a:xfrm rot="5400000">
            <a:off x="938126"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 name="Rectangle 35"/>
          <p:cNvSpPr>
            <a:spLocks noGrp="1" noRot="1" noChangeAspect="1" noMove="1" noResize="1" noEditPoints="1" noAdjustHandles="1" noChangeArrowheads="1" noChangeShapeType="1" noTextEdit="1"/>
          </p:cNvSpPr>
          <p:nvPr/>
        </p:nvSpPr>
        <p:spPr>
          <a:xfrm>
            <a:off x="659234" y="6163056"/>
            <a:ext cx="338328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6" name="Content Placeholder 2"/>
          <p:cNvGraphicFramePr>
            <a:graphicFrameLocks noGrp="1"/>
          </p:cNvGraphicFramePr>
          <p:nvPr>
            <p:ph idx="1"/>
          </p:nvPr>
        </p:nvGraphicFramePr>
        <p:xfrm>
          <a:off x="4553712" y="621792"/>
          <a:ext cx="6812280" cy="554126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11480" y="991443"/>
            <a:ext cx="4443154" cy="1087819"/>
          </a:xfrm>
        </p:spPr>
        <p:txBody>
          <a:bodyPr anchor="b">
            <a:normAutofit/>
          </a:bodyPr>
          <a:lstStyle/>
          <a:p>
            <a:r>
              <a:rPr lang="en-US" sz="3400" dirty="0"/>
              <a:t>Insight 1: Repetitive Violations</a:t>
            </a:r>
          </a:p>
        </p:txBody>
      </p:sp>
      <p:sp>
        <p:nvSpPr>
          <p:cNvPr id="11" name="Rectangle 10"/>
          <p:cNvSpPr>
            <a:spLocks noGrp="1" noRot="1" noChangeAspect="1" noMove="1" noResize="1" noEditPoints="1" noAdjustHandles="1" noChangeArrowheads="1" noChangeShapeType="1" noTextEdit="1"/>
          </p:cNvSpPr>
          <p:nvPr/>
        </p:nvSpPr>
        <p:spPr>
          <a:xfrm rot="5400000">
            <a:off x="649223" y="387939"/>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p:cNvSpPr>
            <a:spLocks noGrp="1" noRot="1" noChangeAspect="1" noMove="1" noResize="1" noEditPoints="1" noAdjustHandles="1" noChangeArrowheads="1" noChangeShapeType="1" noTextEdit="1"/>
          </p:cNvSpPr>
          <p:nvPr/>
        </p:nvSpPr>
        <p:spPr>
          <a:xfrm>
            <a:off x="411480" y="2285541"/>
            <a:ext cx="438912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p:cNvSpPr>
            <a:spLocks noGrp="1"/>
          </p:cNvSpPr>
          <p:nvPr>
            <p:ph idx="1"/>
          </p:nvPr>
        </p:nvSpPr>
        <p:spPr>
          <a:xfrm>
            <a:off x="411480" y="2557493"/>
            <a:ext cx="4443154" cy="3597708"/>
          </a:xfrm>
        </p:spPr>
        <p:txBody>
          <a:bodyPr>
            <a:normAutofit lnSpcReduction="10000"/>
          </a:bodyPr>
          <a:lstStyle/>
          <a:p>
            <a:pPr marL="0" indent="0">
              <a:lnSpc>
                <a:spcPct val="100000"/>
              </a:lnSpc>
              <a:buNone/>
            </a:pPr>
            <a:r>
              <a:rPr lang="en-US" sz="1500" b="1" i="1" dirty="0"/>
              <a:t>Findings</a:t>
            </a:r>
          </a:p>
          <a:p>
            <a:pPr marL="0" indent="0">
              <a:lnSpc>
                <a:spcPct val="100000"/>
              </a:lnSpc>
              <a:buNone/>
            </a:pPr>
            <a:r>
              <a:rPr lang="en-US" sz="1500" dirty="0"/>
              <a:t>Identified with a higher frequency of violations</a:t>
            </a:r>
          </a:p>
          <a:p>
            <a:pPr marL="0" indent="0">
              <a:lnSpc>
                <a:spcPct val="100000"/>
              </a:lnSpc>
              <a:buNone/>
            </a:pPr>
            <a:r>
              <a:rPr lang="en-US" sz="1500" dirty="0"/>
              <a:t>- 'Ap Newbury Street Portfolio', '271 Dartmouth Street Realty Trust', and 'Singer Leonard M’</a:t>
            </a:r>
          </a:p>
          <a:p>
            <a:pPr marL="0" indent="0">
              <a:lnSpc>
                <a:spcPct val="100000"/>
              </a:lnSpc>
              <a:buNone/>
            </a:pPr>
            <a:endParaRPr lang="en-US" sz="1500" dirty="0"/>
          </a:p>
          <a:p>
            <a:pPr marL="0" indent="0">
              <a:lnSpc>
                <a:spcPct val="100000"/>
              </a:lnSpc>
              <a:buNone/>
            </a:pPr>
            <a:r>
              <a:rPr lang="en-US" sz="1500" b="1" i="1" dirty="0"/>
              <a:t>Implications</a:t>
            </a:r>
            <a:endParaRPr lang="en-US" sz="1500" dirty="0"/>
          </a:p>
          <a:p>
            <a:pPr>
              <a:lnSpc>
                <a:spcPct val="100000"/>
              </a:lnSpc>
              <a:buFontTx/>
              <a:buChar char="-"/>
            </a:pPr>
            <a:r>
              <a:rPr lang="en-US" sz="1500" dirty="0"/>
              <a:t>Suggests a potential focus area for regulatory bodies to enhance inspections and compliance checks</a:t>
            </a:r>
          </a:p>
          <a:p>
            <a:pPr>
              <a:lnSpc>
                <a:spcPct val="100000"/>
              </a:lnSpc>
              <a:buFontTx/>
              <a:buChar char="-"/>
            </a:pPr>
            <a:r>
              <a:rPr lang="en-US" sz="1500" dirty="0"/>
              <a:t>Serves as crucial information for potential tenants and real estate professionals regarding which properties might pose a higher risk</a:t>
            </a:r>
          </a:p>
        </p:txBody>
      </p:sp>
      <p:pic>
        <p:nvPicPr>
          <p:cNvPr id="4" name="图片 7"/>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4997885" y="1469195"/>
            <a:ext cx="6828355" cy="4097013"/>
          </a:xfrm>
          <a:prstGeom prst="rect">
            <a:avLst/>
          </a:prstGeom>
          <a:noFill/>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48640" y="856271"/>
            <a:ext cx="4114800" cy="1645139"/>
          </a:xfrm>
        </p:spPr>
        <p:txBody>
          <a:bodyPr anchor="b">
            <a:normAutofit/>
          </a:bodyPr>
          <a:lstStyle/>
          <a:p>
            <a:r>
              <a:rPr lang="en-US" sz="3500"/>
              <a:t>Insight 2: Common Features</a:t>
            </a:r>
          </a:p>
        </p:txBody>
      </p:sp>
      <p:sp>
        <p:nvSpPr>
          <p:cNvPr id="21" name="Rectangle 20"/>
          <p:cNvSpPr>
            <a:spLocks noGrp="1" noRot="1" noChangeAspect="1" noMove="1" noResize="1" noEditPoints="1" noAdjustHandles="1" noChangeArrowheads="1" noChangeShapeType="1" noTextEdit="1"/>
          </p:cNvSpPr>
          <p:nvPr/>
        </p:nvSpPr>
        <p:spPr>
          <a:xfrm rot="5400000">
            <a:off x="786384" y="363389"/>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Rectangle 21"/>
          <p:cNvSpPr>
            <a:spLocks noGrp="1" noRot="1" noChangeAspect="1" noMove="1" noResize="1" noEditPoints="1" noAdjustHandles="1" noChangeArrowheads="1" noChangeShapeType="1" noTextEdit="1"/>
          </p:cNvSpPr>
          <p:nvPr/>
        </p:nvSpPr>
        <p:spPr>
          <a:xfrm>
            <a:off x="548640" y="2712821"/>
            <a:ext cx="3975945"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p:cNvSpPr>
            <a:spLocks noGrp="1"/>
          </p:cNvSpPr>
          <p:nvPr>
            <p:ph idx="1"/>
          </p:nvPr>
        </p:nvSpPr>
        <p:spPr>
          <a:xfrm>
            <a:off x="548640" y="2942520"/>
            <a:ext cx="4114800" cy="3245804"/>
          </a:xfrm>
        </p:spPr>
        <p:txBody>
          <a:bodyPr>
            <a:normAutofit/>
          </a:bodyPr>
          <a:lstStyle/>
          <a:p>
            <a:r>
              <a:rPr lang="en-US" sz="1800" dirty="0"/>
              <a:t>Property View</a:t>
            </a:r>
          </a:p>
          <a:p>
            <a:r>
              <a:rPr lang="en-US" sz="1800" dirty="0"/>
              <a:t>Overall Conditions</a:t>
            </a:r>
          </a:p>
          <a:p>
            <a:r>
              <a:rPr lang="en-US" sz="1800" dirty="0"/>
              <a:t>Construction Year</a:t>
            </a:r>
          </a:p>
          <a:p>
            <a:r>
              <a:rPr lang="en-US" sz="1800" dirty="0"/>
              <a:t>Remodeling Year</a:t>
            </a:r>
          </a:p>
        </p:txBody>
      </p:sp>
      <p:pic>
        <p:nvPicPr>
          <p:cNvPr id="7" name="Google Shape;213;p25"/>
          <p:cNvPicPr preferRelativeResize="0"/>
          <p:nvPr/>
        </p:nvPicPr>
        <p:blipFill>
          <a:blip r:embed="rId2"/>
          <a:stretch>
            <a:fillRect/>
          </a:stretch>
        </p:blipFill>
        <p:spPr>
          <a:xfrm>
            <a:off x="4663441" y="761213"/>
            <a:ext cx="3758184" cy="2667787"/>
          </a:xfrm>
          <a:prstGeom prst="rect">
            <a:avLst/>
          </a:prstGeom>
          <a:noFill/>
        </p:spPr>
      </p:pic>
      <p:pic>
        <p:nvPicPr>
          <p:cNvPr id="5" name="Google Shape;242;p29"/>
          <p:cNvPicPr preferRelativeResize="0"/>
          <p:nvPr/>
        </p:nvPicPr>
        <p:blipFill>
          <a:blip r:embed="rId3"/>
          <a:stretch>
            <a:fillRect/>
          </a:stretch>
        </p:blipFill>
        <p:spPr>
          <a:xfrm>
            <a:off x="8373649" y="748477"/>
            <a:ext cx="3818351" cy="2562243"/>
          </a:xfrm>
          <a:prstGeom prst="rect">
            <a:avLst/>
          </a:prstGeom>
          <a:noFill/>
        </p:spPr>
      </p:pic>
      <p:pic>
        <p:nvPicPr>
          <p:cNvPr id="6" name="Google Shape;228;p27"/>
          <p:cNvPicPr preferRelativeResize="0"/>
          <p:nvPr/>
        </p:nvPicPr>
        <p:blipFill>
          <a:blip r:embed="rId4"/>
          <a:stretch>
            <a:fillRect/>
          </a:stretch>
        </p:blipFill>
        <p:spPr>
          <a:xfrm>
            <a:off x="4419489" y="3610986"/>
            <a:ext cx="4114799" cy="2390743"/>
          </a:xfrm>
          <a:prstGeom prst="rect">
            <a:avLst/>
          </a:prstGeom>
          <a:noFill/>
        </p:spPr>
      </p:pic>
      <p:pic>
        <p:nvPicPr>
          <p:cNvPr id="4" name="Google Shape;256;p31"/>
          <p:cNvPicPr preferRelativeResize="0"/>
          <p:nvPr/>
        </p:nvPicPr>
        <p:blipFill>
          <a:blip r:embed="rId5"/>
          <a:stretch>
            <a:fillRect/>
          </a:stretch>
        </p:blipFill>
        <p:spPr>
          <a:xfrm>
            <a:off x="8421625" y="3610985"/>
            <a:ext cx="3605414" cy="2257395"/>
          </a:xfrm>
          <a:prstGeom prst="rect">
            <a:avLst/>
          </a:prstGeom>
          <a:noFill/>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p:cNvSpPr>
            <a:spLocks noGrp="1" noRot="1" noChangeAspect="1" noMove="1" noResize="1" noEditPoints="1" noAdjustHandles="1" noChangeArrowheads="1" noChangeShapeType="1" noTextEdit="1"/>
          </p:cNvSpPr>
          <p:nvPr/>
        </p:nvSpPr>
        <p:spPr>
          <a:xfrm>
            <a:off x="5058612" y="633619"/>
            <a:ext cx="6852464" cy="5495925"/>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5513816" y="978408"/>
            <a:ext cx="6003511" cy="1106424"/>
          </a:xfrm>
        </p:spPr>
        <p:txBody>
          <a:bodyPr>
            <a:normAutofit/>
          </a:bodyPr>
          <a:lstStyle/>
          <a:p>
            <a:r>
              <a:rPr lang="en-US" sz="2800"/>
              <a:t>Insight 3: Most Affected Neighborhoods</a:t>
            </a:r>
          </a:p>
        </p:txBody>
      </p:sp>
      <p:pic>
        <p:nvPicPr>
          <p:cNvPr id="4" name="图片 8"/>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455275" y="252001"/>
            <a:ext cx="4084055" cy="3267245"/>
          </a:xfrm>
          <a:prstGeom prst="rect">
            <a:avLst/>
          </a:prstGeom>
          <a:noFill/>
        </p:spPr>
      </p:pic>
      <p:sp>
        <p:nvSpPr>
          <p:cNvPr id="14" name="Rectangle 13"/>
          <p:cNvSpPr>
            <a:spLocks noGrp="1" noRot="1" noChangeAspect="1" noMove="1" noResize="1" noEditPoints="1" noAdjustHandles="1" noChangeArrowheads="1" noChangeShapeType="1" noTextEdit="1"/>
          </p:cNvSpPr>
          <p:nvPr/>
        </p:nvSpPr>
        <p:spPr>
          <a:xfrm>
            <a:off x="4994604" y="1181536"/>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p:cNvSpPr>
            <a:spLocks noGrp="1" noRot="1" noChangeAspect="1" noMove="1" noResize="1" noEditPoints="1" noAdjustHandles="1" noChangeArrowheads="1" noChangeShapeType="1" noTextEdit="1"/>
          </p:cNvSpPr>
          <p:nvPr/>
        </p:nvSpPr>
        <p:spPr>
          <a:xfrm>
            <a:off x="5553073" y="2121408"/>
            <a:ext cx="5824728" cy="9144"/>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图片 9"/>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522669" y="3465044"/>
            <a:ext cx="4013275" cy="3210621"/>
          </a:xfrm>
          <a:prstGeom prst="rect">
            <a:avLst/>
          </a:prstGeom>
          <a:noFill/>
        </p:spPr>
      </p:pic>
      <p:sp>
        <p:nvSpPr>
          <p:cNvPr id="3" name="Content Placeholder 2"/>
          <p:cNvSpPr>
            <a:spLocks noGrp="1"/>
          </p:cNvSpPr>
          <p:nvPr>
            <p:ph idx="1"/>
          </p:nvPr>
        </p:nvSpPr>
        <p:spPr>
          <a:xfrm>
            <a:off x="5516864" y="2359152"/>
            <a:ext cx="6003511" cy="3429000"/>
          </a:xfrm>
        </p:spPr>
        <p:txBody>
          <a:bodyPr>
            <a:normAutofit/>
          </a:bodyPr>
          <a:lstStyle/>
          <a:p>
            <a:pPr marL="0" indent="0">
              <a:lnSpc>
                <a:spcPct val="100000"/>
              </a:lnSpc>
              <a:buNone/>
            </a:pPr>
            <a:r>
              <a:rPr lang="en-US" sz="1800" b="1" i="1" dirty="0">
                <a:effectLst/>
                <a:latin typeface="Helvetica" pitchFamily="2" charset="0"/>
              </a:rPr>
              <a:t>Findings</a:t>
            </a:r>
            <a:endParaRPr lang="en-US" sz="1800" dirty="0">
              <a:effectLst/>
              <a:latin typeface="Helvetica" pitchFamily="2" charset="0"/>
            </a:endParaRPr>
          </a:p>
          <a:p>
            <a:pPr marL="0" indent="0">
              <a:lnSpc>
                <a:spcPct val="100000"/>
              </a:lnSpc>
              <a:buNone/>
            </a:pPr>
            <a:r>
              <a:rPr lang="en-US" sz="1800" dirty="0">
                <a:effectLst/>
                <a:latin typeface="Helvetica" pitchFamily="2" charset="0"/>
              </a:rPr>
              <a:t>Dorchester, Roxbury, and South Boston exhibit the highest number of building violations</a:t>
            </a:r>
          </a:p>
          <a:p>
            <a:pPr marL="0" indent="0">
              <a:lnSpc>
                <a:spcPct val="100000"/>
              </a:lnSpc>
              <a:buNone/>
            </a:pPr>
            <a:endParaRPr lang="en-US" sz="1800" b="1" i="1" dirty="0">
              <a:effectLst/>
              <a:latin typeface="Helvetica" pitchFamily="2" charset="0"/>
            </a:endParaRPr>
          </a:p>
          <a:p>
            <a:pPr marL="0" indent="0">
              <a:lnSpc>
                <a:spcPct val="100000"/>
              </a:lnSpc>
              <a:buNone/>
            </a:pPr>
            <a:r>
              <a:rPr lang="en-US" sz="1800" b="1" i="1" dirty="0">
                <a:effectLst/>
                <a:latin typeface="Helvetica" pitchFamily="2" charset="0"/>
              </a:rPr>
              <a:t>Implications</a:t>
            </a:r>
          </a:p>
          <a:p>
            <a:pPr marL="0" indent="0">
              <a:lnSpc>
                <a:spcPct val="100000"/>
              </a:lnSpc>
              <a:buNone/>
            </a:pPr>
            <a:r>
              <a:rPr lang="en-US" sz="1800" dirty="0">
                <a:effectLst/>
                <a:latin typeface="Helvetica" pitchFamily="2" charset="0"/>
              </a:rPr>
              <a:t>These findings can guide urban planning and resource allocation, suggesting that interventions in these neighborhoods could significantly impact overall city compliance and community safety</a:t>
            </a:r>
          </a:p>
          <a:p>
            <a:pPr>
              <a:lnSpc>
                <a:spcPct val="100000"/>
              </a:lnSpc>
            </a:pPr>
            <a:endParaRPr lang="en-US" sz="18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26517" y="922020"/>
            <a:ext cx="4613164" cy="850392"/>
          </a:xfrm>
        </p:spPr>
        <p:txBody>
          <a:bodyPr>
            <a:normAutofit/>
          </a:bodyPr>
          <a:lstStyle/>
          <a:p>
            <a:r>
              <a:rPr lang="en-US" sz="2800" dirty="0"/>
              <a:t>Insight 3 </a:t>
            </a:r>
            <a:r>
              <a:rPr lang="en-US" altLang="zh-CN" sz="2800" dirty="0"/>
              <a:t>Cont.</a:t>
            </a:r>
            <a:endParaRPr lang="en-US" sz="2800" dirty="0"/>
          </a:p>
        </p:txBody>
      </p:sp>
      <p:sp>
        <p:nvSpPr>
          <p:cNvPr id="3" name="Content Placeholder 2"/>
          <p:cNvSpPr>
            <a:spLocks noGrp="1"/>
          </p:cNvSpPr>
          <p:nvPr>
            <p:ph idx="1"/>
          </p:nvPr>
        </p:nvSpPr>
        <p:spPr>
          <a:xfrm>
            <a:off x="5422266" y="2997979"/>
            <a:ext cx="6186532" cy="2009551"/>
          </a:xfrm>
        </p:spPr>
        <p:txBody>
          <a:bodyPr>
            <a:normAutofit/>
          </a:bodyPr>
          <a:lstStyle/>
          <a:p>
            <a:pPr>
              <a:lnSpc>
                <a:spcPct val="100000"/>
              </a:lnSpc>
            </a:pPr>
            <a:r>
              <a:rPr lang="en-US" sz="1600" dirty="0"/>
              <a:t>Selected the top 10 most common types of violations from each dataset</a:t>
            </a:r>
          </a:p>
          <a:p>
            <a:pPr>
              <a:lnSpc>
                <a:spcPct val="100000"/>
              </a:lnSpc>
            </a:pPr>
            <a:r>
              <a:rPr lang="en-US" sz="1600" dirty="0"/>
              <a:t>BUILDING_AND_PROPERTY_VIOLATIONS focuses on property owners' responsibilities</a:t>
            </a:r>
          </a:p>
          <a:p>
            <a:pPr>
              <a:lnSpc>
                <a:spcPct val="100000"/>
              </a:lnSpc>
            </a:pPr>
            <a:r>
              <a:rPr lang="en-US" sz="1600" dirty="0"/>
              <a:t>PUBLIC_WORKS_VIOLATIONS is more aligned with public safety and structural integrity</a:t>
            </a:r>
          </a:p>
          <a:p>
            <a:pPr>
              <a:lnSpc>
                <a:spcPct val="100000"/>
              </a:lnSpc>
            </a:pPr>
            <a:endParaRPr lang="en-US" sz="1600" dirty="0"/>
          </a:p>
        </p:txBody>
      </p:sp>
      <p:pic>
        <p:nvPicPr>
          <p:cNvPr id="4" name="图片 3"/>
          <p:cNvPicPr>
            <a:picLocks noChangeAspect="1"/>
          </p:cNvPicPr>
          <p:nvPr/>
        </p:nvPicPr>
        <p:blipFill>
          <a:blip r:embed="rId2"/>
          <a:stretch>
            <a:fillRect/>
          </a:stretch>
        </p:blipFill>
        <p:spPr>
          <a:xfrm>
            <a:off x="419100" y="742950"/>
            <a:ext cx="4834890" cy="2472055"/>
          </a:xfrm>
          <a:prstGeom prst="rect">
            <a:avLst/>
          </a:prstGeom>
        </p:spPr>
      </p:pic>
      <p:pic>
        <p:nvPicPr>
          <p:cNvPr id="6" name="图片 5"/>
          <p:cNvPicPr>
            <a:picLocks noChangeAspect="1"/>
          </p:cNvPicPr>
          <p:nvPr/>
        </p:nvPicPr>
        <p:blipFill>
          <a:blip r:embed="rId3"/>
          <a:stretch>
            <a:fillRect/>
          </a:stretch>
        </p:blipFill>
        <p:spPr>
          <a:xfrm>
            <a:off x="419100" y="3820160"/>
            <a:ext cx="4801235" cy="245745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3628" y="388127"/>
            <a:ext cx="3662172" cy="1645920"/>
          </a:xfrm>
        </p:spPr>
        <p:txBody>
          <a:bodyPr>
            <a:normAutofit/>
          </a:bodyPr>
          <a:lstStyle/>
          <a:p>
            <a:r>
              <a:rPr lang="en-US" sz="2800" dirty="0"/>
              <a:t>Property Numbers vs. Violations Cont.</a:t>
            </a:r>
          </a:p>
        </p:txBody>
      </p:sp>
      <p:sp>
        <p:nvSpPr>
          <p:cNvPr id="3" name="Content Placeholder 2"/>
          <p:cNvSpPr>
            <a:spLocks noGrp="1"/>
          </p:cNvSpPr>
          <p:nvPr>
            <p:ph idx="1"/>
          </p:nvPr>
        </p:nvSpPr>
        <p:spPr>
          <a:xfrm>
            <a:off x="4794504" y="617220"/>
            <a:ext cx="6858000" cy="1199903"/>
          </a:xfrm>
        </p:spPr>
        <p:txBody>
          <a:bodyPr anchor="ctr">
            <a:noAutofit/>
          </a:bodyPr>
          <a:lstStyle/>
          <a:p>
            <a:pPr marL="0" indent="0">
              <a:lnSpc>
                <a:spcPct val="100000"/>
              </a:lnSpc>
              <a:buNone/>
            </a:pPr>
            <a:r>
              <a:rPr lang="en-US" altLang="zh-CN" sz="1600" dirty="0"/>
              <a:t>For PUBLIC WORKS VIOLATIONS dataset</a:t>
            </a:r>
          </a:p>
          <a:p>
            <a:pPr marL="0" indent="0">
              <a:lnSpc>
                <a:spcPct val="100000"/>
              </a:lnSpc>
              <a:buNone/>
            </a:pPr>
            <a:r>
              <a:rPr lang="en-US" altLang="zh-CN" sz="1600" dirty="0"/>
              <a:t>- </a:t>
            </a:r>
            <a:r>
              <a:rPr lang="en-US" sz="1600" dirty="0"/>
              <a:t>Although Dorchester has the most properties and properties with violations, Chinatown has the highest violation rate, with over 12% of properties experiencing violations</a:t>
            </a:r>
          </a:p>
        </p:txBody>
      </p:sp>
      <p:pic>
        <p:nvPicPr>
          <p:cNvPr id="4" name="图片 3"/>
          <p:cNvPicPr>
            <a:picLocks noChangeAspect="1"/>
          </p:cNvPicPr>
          <p:nvPr/>
        </p:nvPicPr>
        <p:blipFill>
          <a:blip r:embed="rId2"/>
          <a:stretch>
            <a:fillRect/>
          </a:stretch>
        </p:blipFill>
        <p:spPr>
          <a:xfrm>
            <a:off x="414655" y="2443480"/>
            <a:ext cx="5521325" cy="3904615"/>
          </a:xfrm>
          <a:prstGeom prst="rect">
            <a:avLst/>
          </a:prstGeom>
        </p:spPr>
      </p:pic>
      <p:pic>
        <p:nvPicPr>
          <p:cNvPr id="5" name="图片 4"/>
          <p:cNvPicPr>
            <a:picLocks noChangeAspect="1"/>
          </p:cNvPicPr>
          <p:nvPr/>
        </p:nvPicPr>
        <p:blipFill>
          <a:blip r:embed="rId3"/>
          <a:stretch>
            <a:fillRect/>
          </a:stretch>
        </p:blipFill>
        <p:spPr>
          <a:xfrm>
            <a:off x="6252845" y="2443480"/>
            <a:ext cx="5521325" cy="3904615"/>
          </a:xfrm>
          <a:prstGeom prst="rect">
            <a:avLst/>
          </a:prstGeom>
        </p:spPr>
      </p:pic>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COMMONDATA" val="eyJoZGlkIjoiMTY0NzRmMDkyMWM5ODZjNjUwZmU0MzU0YTg1NGZhYzEifQ=="/>
</p:tagLst>
</file>

<file path=ppt/theme/theme1.xml><?xml version="1.0" encoding="utf-8"?>
<a:theme xmlns:a="http://schemas.openxmlformats.org/drawingml/2006/main" name="AccentBoxVTI">
  <a:themeElements>
    <a:clrScheme name="Office">
      <a:dk1>
        <a:srgbClr val="000000"/>
      </a:dk1>
      <a:lt1>
        <a:srgbClr val="FFFFFF"/>
      </a:lt1>
      <a:dk2>
        <a:srgbClr val="1D242E"/>
      </a:dk2>
      <a:lt2>
        <a:srgbClr val="F2F1F1"/>
      </a:lt2>
      <a:accent1>
        <a:srgbClr val="4472C4"/>
      </a:accent1>
      <a:accent2>
        <a:srgbClr val="ED7D31"/>
      </a:accent2>
      <a:accent3>
        <a:srgbClr val="A3A3A3"/>
      </a:accent3>
      <a:accent4>
        <a:srgbClr val="CF9B00"/>
      </a:accent4>
      <a:accent5>
        <a:srgbClr val="5B9BD5"/>
      </a:accent5>
      <a:accent6>
        <a:srgbClr val="70AD47"/>
      </a:accent6>
      <a:hlink>
        <a:srgbClr val="D26012"/>
      </a:hlink>
      <a:folHlink>
        <a:srgbClr val="9A5879"/>
      </a:folHlink>
    </a:clrScheme>
    <a:fontScheme name="Avenir">
      <a:majorFont>
        <a:latin typeface="Neue Haas Grotesk Text Pro"/>
        <a:ea typeface=""/>
        <a:cs typeface=""/>
      </a:majorFont>
      <a:minorFont>
        <a:latin typeface="Neue Haas Grotesk Tex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Madison</Template>
  <TotalTime>19</TotalTime>
  <Words>2071</Words>
  <Application>Microsoft Macintosh PowerPoint</Application>
  <PresentationFormat>Widescreen</PresentationFormat>
  <Paragraphs>149</Paragraphs>
  <Slides>30</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30</vt:i4>
      </vt:variant>
    </vt:vector>
  </HeadingPairs>
  <TitlesOfParts>
    <vt:vector size="38" baseType="lpstr">
      <vt:lpstr>Arial</vt:lpstr>
      <vt:lpstr>Avenir Next LT Pro</vt:lpstr>
      <vt:lpstr>Calibri</vt:lpstr>
      <vt:lpstr>Helvetica</vt:lpstr>
      <vt:lpstr>Montserrat</vt:lpstr>
      <vt:lpstr>Neue Haas Grotesk Text Pro</vt:lpstr>
      <vt:lpstr>Wingdings</vt:lpstr>
      <vt:lpstr>AccentBoxVTI</vt:lpstr>
      <vt:lpstr>Building Violations  Final Report</vt:lpstr>
      <vt:lpstr>Boston Building Violations Analysis</vt:lpstr>
      <vt:lpstr>Analytical Approach and Methodologies</vt:lpstr>
      <vt:lpstr>Key Questions Addressed</vt:lpstr>
      <vt:lpstr>Insight 1: Repetitive Violations</vt:lpstr>
      <vt:lpstr>Insight 2: Common Features</vt:lpstr>
      <vt:lpstr>Insight 3: Most Affected Neighborhoods</vt:lpstr>
      <vt:lpstr>Insight 3 Cont.</vt:lpstr>
      <vt:lpstr>Property Numbers vs. Violations Cont.</vt:lpstr>
      <vt:lpstr>Property Numbers vs. Violations Cont.</vt:lpstr>
      <vt:lpstr>Key Takeaways</vt:lpstr>
      <vt:lpstr>Insight 4: Main Complaints</vt:lpstr>
      <vt:lpstr>Further Explorations</vt:lpstr>
      <vt:lpstr>Insight 5: Population Size vs. Violations</vt:lpstr>
      <vt:lpstr>Population Size vs. Violations Cont.</vt:lpstr>
      <vt:lpstr>Insight 6: Education Level vs. Violation</vt:lpstr>
      <vt:lpstr>Education Level vs. Violation Cont.</vt:lpstr>
      <vt:lpstr>Insight 7: Time-based Analysis of Violations</vt:lpstr>
      <vt:lpstr>Quarters of the Year  vs. Violations</vt:lpstr>
      <vt:lpstr>Analysis by Quarter Cont.</vt:lpstr>
      <vt:lpstr>Temporal Analysis Cont.</vt:lpstr>
      <vt:lpstr>Quarters of the Year vs. Violations</vt:lpstr>
      <vt:lpstr>Analysis By Quarter Cont.</vt:lpstr>
      <vt:lpstr>Economic Influences on Violations</vt:lpstr>
      <vt:lpstr>Insight 8: Rent Index vs. Violation Frequency</vt:lpstr>
      <vt:lpstr>Insight 9:  Household Income vs. Violation Frequency</vt:lpstr>
      <vt:lpstr>Insight 10: Income to Rent Ratio vs. Violations</vt:lpstr>
      <vt:lpstr>Economic Influence Takeaways</vt:lpstr>
      <vt:lpstr>Conclusion</vt:lpstr>
      <vt:lpstr>Thanks for watching!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Building Violations  Final Report</dc:title>
  <dc:creator>Ma, Youxuan</dc:creator>
  <cp:lastModifiedBy>Ma, Youxuan</cp:lastModifiedBy>
  <cp:revision>18</cp:revision>
  <dcterms:created xsi:type="dcterms:W3CDTF">2024-04-23T21:21:00Z</dcterms:created>
  <dcterms:modified xsi:type="dcterms:W3CDTF">2024-04-25T16:35:13Z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6086EDFA84A04DCE9FF1CC5B17311CEE_12</vt:lpwstr>
  </property>
  <property fmtid="{D5CDD505-2E9C-101B-9397-08002B2CF9AE}" pid="3" name="KSOProductBuildVer">
    <vt:lpwstr>2052-12.1.0.16729</vt:lpwstr>
  </property>
</Properties>
</file>